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7" r:id="rId2"/>
    <p:sldId id="258" r:id="rId3"/>
    <p:sldId id="262" r:id="rId4"/>
    <p:sldId id="263" r:id="rId5"/>
    <p:sldId id="264" r:id="rId6"/>
    <p:sldId id="265" r:id="rId7"/>
    <p:sldId id="267" r:id="rId8"/>
    <p:sldId id="268" r:id="rId9"/>
    <p:sldId id="269" r:id="rId10"/>
    <p:sldId id="270" r:id="rId11"/>
    <p:sldId id="271" r:id="rId12"/>
    <p:sldId id="272" r:id="rId13"/>
    <p:sldId id="273"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1" r:id="rId30"/>
    <p:sldId id="292" r:id="rId31"/>
    <p:sldId id="293" r:id="rId32"/>
    <p:sldId id="294" r:id="rId33"/>
    <p:sldId id="295" r:id="rId34"/>
    <p:sldId id="296" r:id="rId35"/>
    <p:sldId id="297" r:id="rId36"/>
    <p:sldId id="298" r:id="rId37"/>
    <p:sldId id="299" r:id="rId38"/>
    <p:sldId id="300" r:id="rId39"/>
    <p:sldId id="30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o" initials="A" lastIdx="1" clrIdx="0">
    <p:extLst>
      <p:ext uri="{19B8F6BF-5375-455C-9EA6-DF929625EA0E}">
        <p15:presenceInfo xmlns:p15="http://schemas.microsoft.com/office/powerpoint/2012/main" userId="Alej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93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2818226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41692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3385794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97992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207119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4"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4225558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4"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3143092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1357411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20365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53903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481069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335505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315130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3"/>
          <p:cNvSpPr>
            <a:spLocks noGrp="1"/>
          </p:cNvSpPr>
          <p:nvPr>
            <p:ph type="ftr" sz="quarter" idx="11"/>
          </p:nvPr>
        </p:nvSpPr>
        <p:spPr/>
        <p:txBody>
          <a:bodyPr/>
          <a:lstStyle/>
          <a:p>
            <a:endParaRPr lang="es-CO" dirty="0"/>
          </a:p>
        </p:txBody>
      </p:sp>
      <p:sp>
        <p:nvSpPr>
          <p:cNvPr id="6" name="Slide Number Placeholder 4"/>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159635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2"/>
          <p:cNvSpPr>
            <a:spLocks noGrp="1"/>
          </p:cNvSpPr>
          <p:nvPr>
            <p:ph type="ftr" sz="quarter" idx="11"/>
          </p:nvPr>
        </p:nvSpPr>
        <p:spPr/>
        <p:txBody>
          <a:bodyPr/>
          <a:lstStyle/>
          <a:p>
            <a:endParaRPr lang="es-CO" dirty="0"/>
          </a:p>
        </p:txBody>
      </p:sp>
      <p:sp>
        <p:nvSpPr>
          <p:cNvPr id="6" name="Slide Number Placeholder 3"/>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136942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5" name="Footer Placeholder 5"/>
          <p:cNvSpPr>
            <a:spLocks noGrp="1"/>
          </p:cNvSpPr>
          <p:nvPr>
            <p:ph type="ftr" sz="quarter" idx="11"/>
          </p:nvPr>
        </p:nvSpPr>
        <p:spPr/>
        <p:txBody>
          <a:bodyPr/>
          <a:lstStyle/>
          <a:p>
            <a:endParaRPr lang="es-CO" dirty="0"/>
          </a:p>
        </p:txBody>
      </p:sp>
      <p:sp>
        <p:nvSpPr>
          <p:cNvPr id="6" name="Slide Number Placeholder 6"/>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223327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5BB2B20-5A5E-42B5-A6EA-DB08AEC599BB}" type="datetimeFigureOut">
              <a:rPr lang="es-CO" smtClean="0"/>
              <a:t>9/03/2021</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9E528636-E414-46AD-944D-09BD801EB492}" type="slidenum">
              <a:rPr lang="es-CO" smtClean="0"/>
              <a:t>‹Nº›</a:t>
            </a:fld>
            <a:endParaRPr lang="es-CO" dirty="0"/>
          </a:p>
        </p:txBody>
      </p:sp>
    </p:spTree>
    <p:extLst>
      <p:ext uri="{BB962C8B-B14F-4D97-AF65-F5344CB8AC3E}">
        <p14:creationId xmlns:p14="http://schemas.microsoft.com/office/powerpoint/2010/main" val="2190852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5BB2B20-5A5E-42B5-A6EA-DB08AEC599BB}" type="datetimeFigureOut">
              <a:rPr lang="es-CO" smtClean="0"/>
              <a:t>9/03/2021</a:t>
            </a:fld>
            <a:endParaRPr lang="es-CO"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CO"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528636-E414-46AD-944D-09BD801EB492}" type="slidenum">
              <a:rPr lang="es-CO" smtClean="0"/>
              <a:t>‹Nº›</a:t>
            </a:fld>
            <a:endParaRPr lang="es-CO" dirty="0"/>
          </a:p>
        </p:txBody>
      </p:sp>
    </p:spTree>
    <p:extLst>
      <p:ext uri="{BB962C8B-B14F-4D97-AF65-F5344CB8AC3E}">
        <p14:creationId xmlns:p14="http://schemas.microsoft.com/office/powerpoint/2010/main" val="3849238096"/>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BBAF514-7DCB-4701-AF9F-B04791187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3282" y="6143856"/>
            <a:ext cx="728718" cy="714144"/>
          </a:xfrm>
          <a:prstGeom prst="rect">
            <a:avLst/>
          </a:prstGeom>
        </p:spPr>
      </p:pic>
      <p:sp>
        <p:nvSpPr>
          <p:cNvPr id="10" name="CuadroTexto 9">
            <a:extLst>
              <a:ext uri="{FF2B5EF4-FFF2-40B4-BE49-F238E27FC236}">
                <a16:creationId xmlns:a16="http://schemas.microsoft.com/office/drawing/2014/main" id="{7E10E66A-0F31-4763-A764-875A76B85EF4}"/>
              </a:ext>
            </a:extLst>
          </p:cNvPr>
          <p:cNvSpPr txBox="1"/>
          <p:nvPr/>
        </p:nvSpPr>
        <p:spPr>
          <a:xfrm>
            <a:off x="2771370" y="404594"/>
            <a:ext cx="6649259" cy="1754326"/>
          </a:xfrm>
          <a:prstGeom prst="rect">
            <a:avLst/>
          </a:prstGeom>
          <a:noFill/>
        </p:spPr>
        <p:txBody>
          <a:bodyPr wrap="square" rtlCol="0">
            <a:spAutoFit/>
          </a:bodyPr>
          <a:lstStyle/>
          <a:p>
            <a:pPr algn="ctr"/>
            <a:r>
              <a:rPr lang="es-ES" sz="5400" b="1" dirty="0"/>
              <a:t>Sistemas Operativos </a:t>
            </a:r>
            <a:endParaRPr lang="es-CO" sz="5400" b="1" dirty="0"/>
          </a:p>
        </p:txBody>
      </p:sp>
      <p:sp>
        <p:nvSpPr>
          <p:cNvPr id="11" name="CuadroTexto 10">
            <a:extLst>
              <a:ext uri="{FF2B5EF4-FFF2-40B4-BE49-F238E27FC236}">
                <a16:creationId xmlns:a16="http://schemas.microsoft.com/office/drawing/2014/main" id="{953D727C-B854-4045-A05A-79935DE5449C}"/>
              </a:ext>
            </a:extLst>
          </p:cNvPr>
          <p:cNvSpPr txBox="1"/>
          <p:nvPr/>
        </p:nvSpPr>
        <p:spPr>
          <a:xfrm>
            <a:off x="2727696" y="3037468"/>
            <a:ext cx="6736607" cy="923330"/>
          </a:xfrm>
          <a:prstGeom prst="rect">
            <a:avLst/>
          </a:prstGeom>
          <a:noFill/>
        </p:spPr>
        <p:txBody>
          <a:bodyPr wrap="square" rtlCol="0">
            <a:spAutoFit/>
          </a:bodyPr>
          <a:lstStyle/>
          <a:p>
            <a:pPr algn="ctr"/>
            <a:r>
              <a:rPr lang="es-ES" b="1" dirty="0"/>
              <a:t>Definición , componentes, funcionalidad, tipos, modelo - series, utilidad y popularidad de los sistemas operativos o SO.</a:t>
            </a:r>
            <a:endParaRPr lang="es-CO" b="1" dirty="0"/>
          </a:p>
        </p:txBody>
      </p:sp>
      <p:sp>
        <p:nvSpPr>
          <p:cNvPr id="12" name="CuadroTexto 11">
            <a:extLst>
              <a:ext uri="{FF2B5EF4-FFF2-40B4-BE49-F238E27FC236}">
                <a16:creationId xmlns:a16="http://schemas.microsoft.com/office/drawing/2014/main" id="{96FB6F12-DC2E-4A1C-A473-A34C8C76DF42}"/>
              </a:ext>
            </a:extLst>
          </p:cNvPr>
          <p:cNvSpPr txBox="1"/>
          <p:nvPr/>
        </p:nvSpPr>
        <p:spPr>
          <a:xfrm>
            <a:off x="0" y="6208540"/>
            <a:ext cx="2999574" cy="584775"/>
          </a:xfrm>
          <a:prstGeom prst="rect">
            <a:avLst/>
          </a:prstGeom>
          <a:noFill/>
        </p:spPr>
        <p:txBody>
          <a:bodyPr wrap="square" rtlCol="0">
            <a:spAutoFit/>
          </a:bodyPr>
          <a:lstStyle/>
          <a:p>
            <a:r>
              <a:rPr lang="es-ES" sz="1600" b="1" dirty="0"/>
              <a:t>Alejandro Giraldo Herrera </a:t>
            </a:r>
          </a:p>
          <a:p>
            <a:r>
              <a:rPr lang="es-ES" sz="1600" b="1" dirty="0"/>
              <a:t>6 de marzo del 2021</a:t>
            </a:r>
            <a:endParaRPr lang="es-CO" sz="1600" b="1" dirty="0"/>
          </a:p>
        </p:txBody>
      </p:sp>
    </p:spTree>
    <p:extLst>
      <p:ext uri="{BB962C8B-B14F-4D97-AF65-F5344CB8AC3E}">
        <p14:creationId xmlns:p14="http://schemas.microsoft.com/office/powerpoint/2010/main" val="4043905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Windows 3.0</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332200" y="1610522"/>
            <a:ext cx="6144800" cy="467937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332199" y="1610522"/>
            <a:ext cx="6144801" cy="4247317"/>
          </a:xfrm>
          <a:prstGeom prst="rect">
            <a:avLst/>
          </a:prstGeom>
          <a:noFill/>
        </p:spPr>
        <p:txBody>
          <a:bodyPr wrap="square" rtlCol="0">
            <a:spAutoFit/>
          </a:bodyPr>
          <a:lstStyle/>
          <a:p>
            <a:pPr algn="just"/>
            <a:r>
              <a:rPr lang="es-ES" dirty="0"/>
              <a:t>Windows 3.0 es la versión del entorno operativo creado por Microsoft y lanzado en 1990. Esta se convirtió en la primera versión exitosa de Microsoft Windows, y un rival para el Apple Macintosh y la Commodore Amiga. </a:t>
            </a:r>
          </a:p>
          <a:p>
            <a:pPr algn="just"/>
            <a:r>
              <a:rPr lang="es-ES" dirty="0"/>
              <a:t> </a:t>
            </a:r>
          </a:p>
          <a:p>
            <a:pPr algn="just"/>
            <a:r>
              <a:rPr lang="es-ES" dirty="0"/>
              <a:t>Se incluyeron las ventanas al ejecutar los programas, un inicio de la funcionalidad multitarea.</a:t>
            </a:r>
          </a:p>
          <a:p>
            <a:pPr algn="just"/>
            <a:endParaRPr lang="es-ES" dirty="0"/>
          </a:p>
          <a:p>
            <a:pPr algn="just"/>
            <a:r>
              <a:rPr lang="es-ES" dirty="0"/>
              <a:t>Esta versión trajo consigo un mejoramiento en los programas de Windows 2.0 y como nuevos, incluyó PaintBrush, el juego reversi y el nuevo solitario. </a:t>
            </a:r>
          </a:p>
          <a:p>
            <a:pPr algn="just"/>
            <a:endParaRPr lang="es-ES" dirty="0"/>
          </a:p>
          <a:p>
            <a:pPr algn="just"/>
            <a:r>
              <a:rPr lang="es-ES" dirty="0"/>
              <a:t>Dejó de recibir soporte el 31 de diciembre de 2001, durando 11 años .</a:t>
            </a:r>
          </a:p>
        </p:txBody>
      </p:sp>
      <p:pic>
        <p:nvPicPr>
          <p:cNvPr id="5" name="Imagen 4">
            <a:extLst>
              <a:ext uri="{FF2B5EF4-FFF2-40B4-BE49-F238E27FC236}">
                <a16:creationId xmlns:a16="http://schemas.microsoft.com/office/drawing/2014/main" id="{3ECCEA15-8746-437E-AA1B-8373FE51C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390" y="1878901"/>
            <a:ext cx="4947410" cy="3710557"/>
          </a:xfrm>
          <a:prstGeom prst="rect">
            <a:avLst/>
          </a:prstGeom>
        </p:spPr>
      </p:pic>
    </p:spTree>
    <p:extLst>
      <p:ext uri="{BB962C8B-B14F-4D97-AF65-F5344CB8AC3E}">
        <p14:creationId xmlns:p14="http://schemas.microsoft.com/office/powerpoint/2010/main" val="4112673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Windows 3.1</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4324349" y="1358082"/>
            <a:ext cx="7353299" cy="5355312"/>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pic>
        <p:nvPicPr>
          <p:cNvPr id="6" name="Imagen 5">
            <a:extLst>
              <a:ext uri="{FF2B5EF4-FFF2-40B4-BE49-F238E27FC236}">
                <a16:creationId xmlns:a16="http://schemas.microsoft.com/office/drawing/2014/main" id="{4DFA46B6-96C6-4839-B7FB-D164DA61F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73" y="1911263"/>
            <a:ext cx="3750849" cy="2813137"/>
          </a:xfrm>
          <a:prstGeom prst="rect">
            <a:avLst/>
          </a:prstGeom>
        </p:spPr>
      </p:pic>
      <p:sp>
        <p:nvSpPr>
          <p:cNvPr id="8" name="CuadroTexto 7">
            <a:extLst>
              <a:ext uri="{FF2B5EF4-FFF2-40B4-BE49-F238E27FC236}">
                <a16:creationId xmlns:a16="http://schemas.microsoft.com/office/drawing/2014/main" id="{FAD99CA1-41E4-4005-915A-C9C93C9360E4}"/>
              </a:ext>
            </a:extLst>
          </p:cNvPr>
          <p:cNvSpPr txBox="1"/>
          <p:nvPr/>
        </p:nvSpPr>
        <p:spPr>
          <a:xfrm>
            <a:off x="4324349" y="1358082"/>
            <a:ext cx="7353299" cy="5355312"/>
          </a:xfrm>
          <a:prstGeom prst="rect">
            <a:avLst/>
          </a:prstGeom>
          <a:noFill/>
        </p:spPr>
        <p:txBody>
          <a:bodyPr wrap="square" rtlCol="0">
            <a:spAutoFit/>
          </a:bodyPr>
          <a:lstStyle/>
          <a:p>
            <a:pPr algn="just"/>
            <a:r>
              <a:rPr lang="es-ES" dirty="0"/>
              <a:t>En Windows 3.1 se añadió el soporte para fuentes TrueType, que permitió a los programas de Windows usar fuentes escalables sin necesitar recurrir a un administrador de terceros, como Adobe Type Manager.</a:t>
            </a:r>
          </a:p>
          <a:p>
            <a:pPr algn="just"/>
            <a:endParaRPr lang="es-ES" dirty="0"/>
          </a:p>
          <a:p>
            <a:pPr algn="just"/>
            <a:r>
              <a:rPr lang="es-ES" dirty="0"/>
              <a:t>Las aplicaciones en ventana de Sistema Operativo de Disquetes obtuvieron la capacidad de manejar menús y otros objetos en el programa de Windows utilizando el puntero del ratón. Algunos programas de SO de Disquetes como Microsoft Word podían acceder al Portapapeles de Windows. Se incluye el famoso juego Buscaminas </a:t>
            </a:r>
          </a:p>
          <a:p>
            <a:pPr algn="just"/>
            <a:endParaRPr lang="es-ES" dirty="0"/>
          </a:p>
          <a:p>
            <a:pPr algn="just"/>
            <a:r>
              <a:rPr lang="es-ES" dirty="0"/>
              <a:t>Se introduce el Registro de Windows, una base de datos centralizada que permite guardar información de las diferentes configuraciones de varias aplicaciones y otros componentes del sistema.</a:t>
            </a:r>
          </a:p>
          <a:p>
            <a:pPr algn="just"/>
            <a:endParaRPr lang="es-ES" dirty="0"/>
          </a:p>
          <a:p>
            <a:pPr algn="just"/>
            <a:r>
              <a:rPr lang="es-ES" dirty="0"/>
              <a:t>Dejó de recibir soporte el 31 de diciembre de 2001, durando 9 años .</a:t>
            </a:r>
          </a:p>
        </p:txBody>
      </p:sp>
    </p:spTree>
    <p:extLst>
      <p:ext uri="{BB962C8B-B14F-4D97-AF65-F5344CB8AC3E}">
        <p14:creationId xmlns:p14="http://schemas.microsoft.com/office/powerpoint/2010/main" val="68240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Windows 95</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332199" y="1610521"/>
            <a:ext cx="6440075" cy="493315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332201" y="1610522"/>
            <a:ext cx="6440073" cy="5078313"/>
          </a:xfrm>
          <a:prstGeom prst="rect">
            <a:avLst/>
          </a:prstGeom>
          <a:noFill/>
        </p:spPr>
        <p:txBody>
          <a:bodyPr wrap="square" rtlCol="0">
            <a:spAutoFit/>
          </a:bodyPr>
          <a:lstStyle/>
          <a:p>
            <a:pPr algn="just"/>
            <a:r>
              <a:rPr lang="es-ES" dirty="0"/>
              <a:t>Lanzado en 1995, este SO sustituyó a MS-DOS como sistema operativo y a Windows 3.x como entorno gráfico. Se encuadra dentro de la familia de sistemas operativos de Microsoft denominada Windows 9x. En la versión OSR2 (OEM Service Release 2) incorporó el sistema de archivos FAT32, además del primer indicio del entonces novedoso USB.  </a:t>
            </a:r>
          </a:p>
          <a:p>
            <a:pPr algn="just"/>
            <a:endParaRPr lang="es-ES" dirty="0"/>
          </a:p>
          <a:p>
            <a:pPr algn="just"/>
            <a:r>
              <a:rPr lang="es-ES" dirty="0"/>
              <a:t>Esta versión fue la primera en incluir la barra de tareas y el botón Inicio, los cuales se siguieron incluyendo en versiones posteriores de Windows, además de ser la primera versión en soportar la función de Plug and Play, y, solo en Japón, una de las últimas versiones para PC-9821.</a:t>
            </a:r>
          </a:p>
          <a:p>
            <a:pPr algn="just"/>
            <a:endParaRPr lang="es-ES" dirty="0"/>
          </a:p>
          <a:p>
            <a:pPr algn="just"/>
            <a:r>
              <a:rPr lang="es-ES" dirty="0"/>
              <a:t>Dejó de recibir soporte el 31 de diciembre de 2001, durando 6 años .</a:t>
            </a:r>
          </a:p>
          <a:p>
            <a:pPr algn="just"/>
            <a:endParaRPr lang="es-ES" dirty="0"/>
          </a:p>
        </p:txBody>
      </p:sp>
      <p:pic>
        <p:nvPicPr>
          <p:cNvPr id="9" name="Imagen 8">
            <a:extLst>
              <a:ext uri="{FF2B5EF4-FFF2-40B4-BE49-F238E27FC236}">
                <a16:creationId xmlns:a16="http://schemas.microsoft.com/office/drawing/2014/main" id="{7A044F55-E672-4D87-A677-AD1F544E7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451" y="2095499"/>
            <a:ext cx="4889348" cy="3677047"/>
          </a:xfrm>
          <a:prstGeom prst="rect">
            <a:avLst/>
          </a:prstGeom>
        </p:spPr>
      </p:pic>
    </p:spTree>
    <p:extLst>
      <p:ext uri="{BB962C8B-B14F-4D97-AF65-F5344CB8AC3E}">
        <p14:creationId xmlns:p14="http://schemas.microsoft.com/office/powerpoint/2010/main" val="2802630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Windows NT 4.0</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4838699" y="1548582"/>
            <a:ext cx="6838950" cy="505224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8" name="CuadroTexto 7">
            <a:extLst>
              <a:ext uri="{FF2B5EF4-FFF2-40B4-BE49-F238E27FC236}">
                <a16:creationId xmlns:a16="http://schemas.microsoft.com/office/drawing/2014/main" id="{FAD99CA1-41E4-4005-915A-C9C93C9360E4}"/>
              </a:ext>
            </a:extLst>
          </p:cNvPr>
          <p:cNvSpPr txBox="1"/>
          <p:nvPr/>
        </p:nvSpPr>
        <p:spPr>
          <a:xfrm>
            <a:off x="4838699" y="1548582"/>
            <a:ext cx="6838947" cy="5355312"/>
          </a:xfrm>
          <a:prstGeom prst="rect">
            <a:avLst/>
          </a:prstGeom>
          <a:noFill/>
        </p:spPr>
        <p:txBody>
          <a:bodyPr wrap="square" rtlCol="0">
            <a:spAutoFit/>
          </a:bodyPr>
          <a:lstStyle/>
          <a:p>
            <a:pPr algn="just"/>
            <a:r>
              <a:rPr lang="es-ES" dirty="0"/>
              <a:t>Windows NT 4.0 lanzado en 1996 es un sistema Windows de 32 bits disponible para estaciones de trabajo y servidores con una interfaz gráfica similar a la de Windows 95.</a:t>
            </a:r>
          </a:p>
          <a:p>
            <a:pPr algn="just"/>
            <a:endParaRPr lang="es-ES" dirty="0"/>
          </a:p>
          <a:p>
            <a:pPr algn="just"/>
            <a:r>
              <a:rPr lang="es-ES" dirty="0"/>
              <a:t>Mientras que ofrecía mayor estabilidad que Windows 95, era menos flexible desde la perspectiva de un ordenador de sobremesa. Mucha de la estabilidad se consiguió gracias a la virtualización del hardware y teniendo aplicaciones que accedían al sistema a través de las API en lugar de usar directamente el hardware como se hacía en MS-DOS</a:t>
            </a:r>
          </a:p>
          <a:p>
            <a:pPr algn="just"/>
            <a:endParaRPr lang="es-ES" dirty="0"/>
          </a:p>
          <a:p>
            <a:pPr algn="just"/>
            <a:r>
              <a:rPr lang="es-ES" dirty="0"/>
              <a:t>Las ediciones para servidores de Windows NT 4.0 además incorporan un Servidor Web, IIS 2.0, plugins y extensiones de aplicaciones de desarrollo y mantenimiento web. </a:t>
            </a:r>
          </a:p>
          <a:p>
            <a:pPr algn="just"/>
            <a:endParaRPr lang="es-ES" dirty="0"/>
          </a:p>
          <a:p>
            <a:pPr algn="just"/>
            <a:r>
              <a:rPr lang="es-ES" dirty="0"/>
              <a:t>Dejó de recibir soporte el 31 de diciembre de 2004, durando 8 años .</a:t>
            </a:r>
          </a:p>
          <a:p>
            <a:pPr algn="just"/>
            <a:endParaRPr lang="es-ES" dirty="0"/>
          </a:p>
        </p:txBody>
      </p:sp>
      <p:pic>
        <p:nvPicPr>
          <p:cNvPr id="5" name="Imagen 4">
            <a:extLst>
              <a:ext uri="{FF2B5EF4-FFF2-40B4-BE49-F238E27FC236}">
                <a16:creationId xmlns:a16="http://schemas.microsoft.com/office/drawing/2014/main" id="{D9A7DAC8-E818-4896-A5A2-C25048DE6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09" y="2009775"/>
            <a:ext cx="4467384" cy="3350538"/>
          </a:xfrm>
          <a:prstGeom prst="rect">
            <a:avLst/>
          </a:prstGeom>
        </p:spPr>
      </p:pic>
    </p:spTree>
    <p:extLst>
      <p:ext uri="{BB962C8B-B14F-4D97-AF65-F5344CB8AC3E}">
        <p14:creationId xmlns:p14="http://schemas.microsoft.com/office/powerpoint/2010/main" val="372615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Windows 98</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198849" y="1610522"/>
            <a:ext cx="7011575" cy="493315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198849" y="1610522"/>
            <a:ext cx="7011575" cy="5078313"/>
          </a:xfrm>
          <a:prstGeom prst="rect">
            <a:avLst/>
          </a:prstGeom>
          <a:noFill/>
        </p:spPr>
        <p:txBody>
          <a:bodyPr wrap="square" rtlCol="0">
            <a:spAutoFit/>
          </a:bodyPr>
          <a:lstStyle/>
          <a:p>
            <a:pPr algn="just"/>
            <a:r>
              <a:rPr lang="es-ES" dirty="0"/>
              <a:t>Lanzado en 1998, Windows 98, como Windows NT 4.0,  sigue tratándose de un sistema híbrido de 16bits y 32bits, pero presenta una serie de mejoras, tales como soporte mejorado para FAT32, soporte mejorado para AGP, soporte mejorado para USB, soporte para FireWire y soporte para ACPI. En esta primera versión se mantiene el IE 4.0 como parte integrante de la interfaz del explorador de Windows (Active Desktop). </a:t>
            </a:r>
          </a:p>
          <a:p>
            <a:pPr algn="just"/>
            <a:endParaRPr lang="es-ES" dirty="0"/>
          </a:p>
          <a:p>
            <a:pPr algn="just"/>
            <a:r>
              <a:rPr lang="es-ES" dirty="0"/>
              <a:t>Windows 98 segunda versión o SE incluye correcciones para muchos problemas menores, un soporte USB mejorado, y el reemplazo de Internet Explorer 4.0 con el más rápido Internet Explorer 5. También se incluyó la Conexión Compartida a Internet, que permitía a múltiples ordenadores en una LAN compartir una única conexión a Internet por medio de NAT.</a:t>
            </a:r>
          </a:p>
          <a:p>
            <a:pPr algn="just"/>
            <a:endParaRPr lang="es-ES" dirty="0"/>
          </a:p>
          <a:p>
            <a:pPr algn="just"/>
            <a:r>
              <a:rPr lang="es-ES" dirty="0"/>
              <a:t>Dejó de recibir soporte el 11 de julio de 2006, durando 8 años.</a:t>
            </a:r>
          </a:p>
          <a:p>
            <a:pPr algn="just"/>
            <a:endParaRPr lang="es-ES" dirty="0"/>
          </a:p>
        </p:txBody>
      </p:sp>
      <p:pic>
        <p:nvPicPr>
          <p:cNvPr id="5" name="Imagen 4">
            <a:extLst>
              <a:ext uri="{FF2B5EF4-FFF2-40B4-BE49-F238E27FC236}">
                <a16:creationId xmlns:a16="http://schemas.microsoft.com/office/drawing/2014/main" id="{B68BDE53-F9EE-400B-BF0E-151799925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372" y="2107174"/>
            <a:ext cx="4750752" cy="3566198"/>
          </a:xfrm>
          <a:prstGeom prst="rect">
            <a:avLst/>
          </a:prstGeom>
        </p:spPr>
      </p:pic>
    </p:spTree>
    <p:extLst>
      <p:ext uri="{BB962C8B-B14F-4D97-AF65-F5344CB8AC3E}">
        <p14:creationId xmlns:p14="http://schemas.microsoft.com/office/powerpoint/2010/main" val="152442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Windows 2000</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4838699" y="1548582"/>
            <a:ext cx="6838950" cy="505224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8" name="CuadroTexto 7">
            <a:extLst>
              <a:ext uri="{FF2B5EF4-FFF2-40B4-BE49-F238E27FC236}">
                <a16:creationId xmlns:a16="http://schemas.microsoft.com/office/drawing/2014/main" id="{FAD99CA1-41E4-4005-915A-C9C93C9360E4}"/>
              </a:ext>
            </a:extLst>
          </p:cNvPr>
          <p:cNvSpPr txBox="1"/>
          <p:nvPr/>
        </p:nvSpPr>
        <p:spPr>
          <a:xfrm>
            <a:off x="4838699" y="1548582"/>
            <a:ext cx="6838947" cy="5078313"/>
          </a:xfrm>
          <a:prstGeom prst="rect">
            <a:avLst/>
          </a:prstGeom>
          <a:noFill/>
        </p:spPr>
        <p:txBody>
          <a:bodyPr wrap="square" rtlCol="0">
            <a:spAutoFit/>
          </a:bodyPr>
          <a:lstStyle/>
          <a:p>
            <a:pPr algn="just"/>
            <a:r>
              <a:rPr lang="es-ES" dirty="0"/>
              <a:t>Windows 2000 lanzado en el año 2000 era un sistema operativo principalmente para negocios y empresas que servía para ejecutar servidores de red o servidores de archivo, aunque también ya venía enfocado para el usuario consumidor. Dentro de las tareas que puede realizar se incluyen: crear cuentas de usuarios, asignar recursos y privilegios, actuar como servidor web, FTP, servidor de impresión, DNS o resolución de nombres de dominio, servidor DHCP, entre otros servicios básicos</a:t>
            </a:r>
          </a:p>
          <a:p>
            <a:pPr algn="just"/>
            <a:endParaRPr lang="es-ES" dirty="0"/>
          </a:p>
          <a:p>
            <a:pPr algn="just"/>
            <a:r>
              <a:rPr lang="es-ES" dirty="0"/>
              <a:t>Cuenta con 5 versiones: Windows 2000 Professional, Windows 2000 Server, Windows 2000 Advanced Server, Windows 2000 Datacenter Server y Windows 2000 Advanced Server Limited Edition. </a:t>
            </a:r>
          </a:p>
          <a:p>
            <a:pPr algn="just"/>
            <a:endParaRPr lang="es-ES" dirty="0"/>
          </a:p>
          <a:p>
            <a:pPr algn="just"/>
            <a:r>
              <a:rPr lang="es-ES" dirty="0"/>
              <a:t>Dejó de recibir soporte el 13 de julio de 2010, durando 10 años.</a:t>
            </a:r>
          </a:p>
          <a:p>
            <a:pPr algn="just"/>
            <a:endParaRPr lang="es-ES" dirty="0"/>
          </a:p>
        </p:txBody>
      </p:sp>
      <p:pic>
        <p:nvPicPr>
          <p:cNvPr id="6" name="Imagen 5">
            <a:extLst>
              <a:ext uri="{FF2B5EF4-FFF2-40B4-BE49-F238E27FC236}">
                <a16:creationId xmlns:a16="http://schemas.microsoft.com/office/drawing/2014/main" id="{5D061958-DB66-4E14-A226-DDCC4159D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01" y="1933574"/>
            <a:ext cx="4610100" cy="3457575"/>
          </a:xfrm>
          <a:prstGeom prst="rect">
            <a:avLst/>
          </a:prstGeom>
        </p:spPr>
      </p:pic>
    </p:spTree>
    <p:extLst>
      <p:ext uri="{BB962C8B-B14F-4D97-AF65-F5344CB8AC3E}">
        <p14:creationId xmlns:p14="http://schemas.microsoft.com/office/powerpoint/2010/main" val="164476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25227"/>
            <a:ext cx="7179497" cy="923330"/>
          </a:xfrm>
          <a:prstGeom prst="rect">
            <a:avLst/>
          </a:prstGeom>
          <a:noFill/>
        </p:spPr>
        <p:txBody>
          <a:bodyPr wrap="square" rtlCol="0">
            <a:spAutoFit/>
          </a:bodyPr>
          <a:lstStyle/>
          <a:p>
            <a:pPr algn="ctr"/>
            <a:r>
              <a:rPr lang="es-ES" sz="5400" b="1" dirty="0"/>
              <a:t>Windows ME</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198850" y="1610522"/>
            <a:ext cx="4649376" cy="493315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198850" y="1610522"/>
            <a:ext cx="4649376" cy="4801314"/>
          </a:xfrm>
          <a:prstGeom prst="rect">
            <a:avLst/>
          </a:prstGeom>
          <a:noFill/>
        </p:spPr>
        <p:txBody>
          <a:bodyPr wrap="square" rtlCol="0">
            <a:spAutoFit/>
          </a:bodyPr>
          <a:lstStyle/>
          <a:p>
            <a:pPr algn="just"/>
            <a:r>
              <a:rPr lang="es-ES" dirty="0"/>
              <a:t>Lanzado en el 2000, Windows Me (Windows Millenium Edition), es una versión de Microsoft Windows, en formato gráfico híbrido de 16-bit/32 bits, por Microsoft Corporation para el mayoritario mercado de usuarios de PC. </a:t>
            </a:r>
          </a:p>
          <a:p>
            <a:pPr algn="just"/>
            <a:endParaRPr lang="es-ES" dirty="0"/>
          </a:p>
          <a:p>
            <a:pPr algn="just"/>
            <a:r>
              <a:rPr lang="es-ES" dirty="0"/>
              <a:t>Considerado uno de los peores SO de Windows en toda su historia, ya que innovaba poco y traía consigo mucho errores lo que le asigno el apodo, dado por los usuarios y analistas,  Mistake Edition (Edición Error).</a:t>
            </a:r>
          </a:p>
          <a:p>
            <a:pPr algn="just"/>
            <a:endParaRPr lang="es-ES" dirty="0"/>
          </a:p>
          <a:p>
            <a:pPr algn="just"/>
            <a:r>
              <a:rPr lang="es-ES" dirty="0"/>
              <a:t>Dejó de recibir soporte el 11 de julio de 2006, durando 5 años.</a:t>
            </a:r>
          </a:p>
        </p:txBody>
      </p:sp>
      <p:pic>
        <p:nvPicPr>
          <p:cNvPr id="6" name="Imagen 5">
            <a:extLst>
              <a:ext uri="{FF2B5EF4-FFF2-40B4-BE49-F238E27FC236}">
                <a16:creationId xmlns:a16="http://schemas.microsoft.com/office/drawing/2014/main" id="{1A1D923E-08AD-49D2-A5E6-BD916F05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183" y="1840836"/>
            <a:ext cx="5957180" cy="4472524"/>
          </a:xfrm>
          <a:prstGeom prst="rect">
            <a:avLst/>
          </a:prstGeom>
        </p:spPr>
      </p:pic>
    </p:spTree>
    <p:extLst>
      <p:ext uri="{BB962C8B-B14F-4D97-AF65-F5344CB8AC3E}">
        <p14:creationId xmlns:p14="http://schemas.microsoft.com/office/powerpoint/2010/main" val="255831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Windows XP</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4838699" y="1548582"/>
            <a:ext cx="6838950" cy="505224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8" name="CuadroTexto 7">
            <a:extLst>
              <a:ext uri="{FF2B5EF4-FFF2-40B4-BE49-F238E27FC236}">
                <a16:creationId xmlns:a16="http://schemas.microsoft.com/office/drawing/2014/main" id="{FAD99CA1-41E4-4005-915A-C9C93C9360E4}"/>
              </a:ext>
            </a:extLst>
          </p:cNvPr>
          <p:cNvSpPr txBox="1"/>
          <p:nvPr/>
        </p:nvSpPr>
        <p:spPr>
          <a:xfrm>
            <a:off x="4838699" y="1548582"/>
            <a:ext cx="6838947" cy="5078313"/>
          </a:xfrm>
          <a:prstGeom prst="rect">
            <a:avLst/>
          </a:prstGeom>
          <a:noFill/>
        </p:spPr>
        <p:txBody>
          <a:bodyPr wrap="square" rtlCol="0">
            <a:spAutoFit/>
          </a:bodyPr>
          <a:lstStyle/>
          <a:p>
            <a:pPr algn="just"/>
            <a:r>
              <a:rPr lang="es-ES" dirty="0"/>
              <a:t>Windows XP lanzado en 2001 presenta mejoras en la estabilidad y el rendimiento. Tiene una interfaz gráfica de usuario (GUI) perceptiblemente reajustada, se introdujeron nuevas capacidades de gestión de software para evitar el "DLL Hell" (infierno de las DLLs) que plagó las viejas versiones. Es también la primera versión de Windows que utiliza la activación del producto para reducir la piratería del software. </a:t>
            </a:r>
          </a:p>
          <a:p>
            <a:pPr algn="just"/>
            <a:endParaRPr lang="es-ES" dirty="0"/>
          </a:p>
          <a:p>
            <a:pPr algn="just"/>
            <a:r>
              <a:rPr lang="es-ES" dirty="0"/>
              <a:t>También se puede destacar la capacidad del sistema operativo de desconectar un dispositivo externo, de instalar nuevas aplicaciones y controladores sin necesidad de reiniciar el sistema.</a:t>
            </a:r>
          </a:p>
          <a:p>
            <a:pPr algn="just"/>
            <a:endParaRPr lang="es-ES" dirty="0"/>
          </a:p>
          <a:p>
            <a:pPr algn="just"/>
            <a:endParaRPr lang="es-ES" dirty="0"/>
          </a:p>
          <a:p>
            <a:pPr algn="just"/>
            <a:r>
              <a:rPr lang="es-ES" dirty="0"/>
              <a:t>Dejó de recibir soporte el 08 de abril de 2014, durando 12 años.</a:t>
            </a:r>
          </a:p>
          <a:p>
            <a:pPr algn="just"/>
            <a:endParaRPr lang="es-ES" dirty="0"/>
          </a:p>
        </p:txBody>
      </p:sp>
      <p:pic>
        <p:nvPicPr>
          <p:cNvPr id="9" name="Imagen 8">
            <a:extLst>
              <a:ext uri="{FF2B5EF4-FFF2-40B4-BE49-F238E27FC236}">
                <a16:creationId xmlns:a16="http://schemas.microsoft.com/office/drawing/2014/main" id="{FD640270-5E70-4A85-A4CB-4008C7D9E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2171700"/>
            <a:ext cx="4635381" cy="2897113"/>
          </a:xfrm>
          <a:prstGeom prst="rect">
            <a:avLst/>
          </a:prstGeom>
        </p:spPr>
      </p:pic>
    </p:spTree>
    <p:extLst>
      <p:ext uri="{BB962C8B-B14F-4D97-AF65-F5344CB8AC3E}">
        <p14:creationId xmlns:p14="http://schemas.microsoft.com/office/powerpoint/2010/main" val="3176283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25227"/>
            <a:ext cx="7179497" cy="923330"/>
          </a:xfrm>
          <a:prstGeom prst="rect">
            <a:avLst/>
          </a:prstGeom>
          <a:noFill/>
        </p:spPr>
        <p:txBody>
          <a:bodyPr wrap="square" rtlCol="0">
            <a:spAutoFit/>
          </a:bodyPr>
          <a:lstStyle/>
          <a:p>
            <a:pPr algn="ctr"/>
            <a:r>
              <a:rPr lang="es-ES" sz="5400" b="1" dirty="0"/>
              <a:t>Windows Vista</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198850" y="1610522"/>
            <a:ext cx="6563900" cy="493315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198850" y="1610522"/>
            <a:ext cx="6563900" cy="4524315"/>
          </a:xfrm>
          <a:prstGeom prst="rect">
            <a:avLst/>
          </a:prstGeom>
          <a:noFill/>
        </p:spPr>
        <p:txBody>
          <a:bodyPr wrap="square" rtlCol="0">
            <a:spAutoFit/>
          </a:bodyPr>
          <a:lstStyle/>
          <a:p>
            <a:pPr algn="just"/>
            <a:r>
              <a:rPr lang="es-ES" dirty="0"/>
              <a:t>Lanzado en el 2007, esta versión se enfocaba a la utilización en equipos de escritorio en hogares y oficinas, equipos portátiles, tabletas y equipos media center.</a:t>
            </a:r>
          </a:p>
          <a:p>
            <a:pPr algn="just"/>
            <a:endParaRPr lang="es-ES" dirty="0"/>
          </a:p>
          <a:p>
            <a:pPr algn="just"/>
            <a:r>
              <a:rPr lang="es-ES" dirty="0"/>
              <a:t>Contaba con nuevas características como: Windows Media Center, Windows Aero, Windows Anytime Upgrade, Windows Sidebar, Internet Explorer 7, Windows Media Player 11, WinFx, etc. </a:t>
            </a:r>
          </a:p>
          <a:p>
            <a:pPr algn="just"/>
            <a:endParaRPr lang="es-ES" dirty="0"/>
          </a:p>
          <a:p>
            <a:pPr algn="just"/>
            <a:r>
              <a:rPr lang="es-ES" dirty="0"/>
              <a:t>Windows Vista es el primer sistema operativo de Microsoft concebido para garantizar una compatibilidad total con EFI. Ventanas dibujadas con gráficos vectoriales usando XAML y DirectX.</a:t>
            </a:r>
          </a:p>
          <a:p>
            <a:pPr algn="just"/>
            <a:endParaRPr lang="es-ES" dirty="0"/>
          </a:p>
          <a:p>
            <a:pPr algn="just"/>
            <a:r>
              <a:rPr lang="es-ES" dirty="0"/>
              <a:t>Dejó de recibir soporte el 11 de abril de 2017, durando 10 años.</a:t>
            </a:r>
          </a:p>
        </p:txBody>
      </p:sp>
      <p:pic>
        <p:nvPicPr>
          <p:cNvPr id="5" name="Imagen 4">
            <a:extLst>
              <a:ext uri="{FF2B5EF4-FFF2-40B4-BE49-F238E27FC236}">
                <a16:creationId xmlns:a16="http://schemas.microsoft.com/office/drawing/2014/main" id="{127D69E3-C3F7-4818-B44F-3942D6B4B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83" y="2241050"/>
            <a:ext cx="4896127" cy="3672095"/>
          </a:xfrm>
          <a:prstGeom prst="rect">
            <a:avLst/>
          </a:prstGeom>
        </p:spPr>
      </p:pic>
    </p:spTree>
    <p:extLst>
      <p:ext uri="{BB962C8B-B14F-4D97-AF65-F5344CB8AC3E}">
        <p14:creationId xmlns:p14="http://schemas.microsoft.com/office/powerpoint/2010/main" val="2323010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44277"/>
            <a:ext cx="7179497" cy="923330"/>
          </a:xfrm>
          <a:prstGeom prst="rect">
            <a:avLst/>
          </a:prstGeom>
          <a:noFill/>
        </p:spPr>
        <p:txBody>
          <a:bodyPr wrap="square" rtlCol="0">
            <a:spAutoFit/>
          </a:bodyPr>
          <a:lstStyle/>
          <a:p>
            <a:pPr algn="ctr"/>
            <a:r>
              <a:rPr lang="es-ES" sz="5400" b="1" dirty="0"/>
              <a:t>Windows 7</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4498152" y="1548582"/>
            <a:ext cx="7493823" cy="505224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8" name="CuadroTexto 7">
            <a:extLst>
              <a:ext uri="{FF2B5EF4-FFF2-40B4-BE49-F238E27FC236}">
                <a16:creationId xmlns:a16="http://schemas.microsoft.com/office/drawing/2014/main" id="{FAD99CA1-41E4-4005-915A-C9C93C9360E4}"/>
              </a:ext>
            </a:extLst>
          </p:cNvPr>
          <p:cNvSpPr txBox="1"/>
          <p:nvPr/>
        </p:nvSpPr>
        <p:spPr>
          <a:xfrm>
            <a:off x="4498151" y="1548582"/>
            <a:ext cx="7493823" cy="5078313"/>
          </a:xfrm>
          <a:prstGeom prst="rect">
            <a:avLst/>
          </a:prstGeom>
          <a:noFill/>
        </p:spPr>
        <p:txBody>
          <a:bodyPr wrap="square" rtlCol="0">
            <a:spAutoFit/>
          </a:bodyPr>
          <a:lstStyle/>
          <a:p>
            <a:pPr algn="just"/>
            <a:r>
              <a:rPr lang="es-ES" dirty="0"/>
              <a:t>Se lanzó al mercado en 2009. A diferencia del gran salto arquitectónico y de características que sufrió su antecesor Windows Vista con respecto a Windows XP, Windows 7 fue concebido como una actualización incremental y focalizada de Vista y su núcleo NT 6.0, lo que permitió mantener cierto grado de compatibilidad con aplicaciones y hardware en los que este ya era compatible. </a:t>
            </a:r>
          </a:p>
          <a:p>
            <a:pPr algn="just"/>
            <a:r>
              <a:rPr lang="es-ES" dirty="0"/>
              <a:t>Las metas de desarrollo para Windows 7 se dio importancia a mejorar su interfaz para volverla más accesible al usuario e incluir nuevas características que permitieran hacer tareas de una manera más ágil. Windows 7 incluía varias características nuevas, como mejoras en el reconocimiento de escritura a mano, soporte para HDD virtuales, rendimiento mejorado en procesadores multinúcleo, mejor rendimiento de arranque, DirectAccess y mejoras en el núcleo.</a:t>
            </a:r>
          </a:p>
          <a:p>
            <a:pPr algn="just"/>
            <a:endParaRPr lang="es-ES" dirty="0"/>
          </a:p>
          <a:p>
            <a:pPr algn="just"/>
            <a:r>
              <a:rPr lang="es-ES" dirty="0"/>
              <a:t>Dejó de recibir soporte el 14 de enero de 2020, durando casi 10 años.</a:t>
            </a:r>
          </a:p>
        </p:txBody>
      </p:sp>
      <p:pic>
        <p:nvPicPr>
          <p:cNvPr id="5" name="Imagen 4">
            <a:extLst>
              <a:ext uri="{FF2B5EF4-FFF2-40B4-BE49-F238E27FC236}">
                <a16:creationId xmlns:a16="http://schemas.microsoft.com/office/drawing/2014/main" id="{6CBC0A55-3BFC-4EB3-9701-1C1A607E1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2562224"/>
            <a:ext cx="4286251" cy="2628901"/>
          </a:xfrm>
          <a:prstGeom prst="rect">
            <a:avLst/>
          </a:prstGeom>
        </p:spPr>
      </p:pic>
    </p:spTree>
    <p:extLst>
      <p:ext uri="{BB962C8B-B14F-4D97-AF65-F5344CB8AC3E}">
        <p14:creationId xmlns:p14="http://schemas.microsoft.com/office/powerpoint/2010/main" val="400589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399414" y="293498"/>
            <a:ext cx="7393172" cy="923330"/>
          </a:xfrm>
          <a:prstGeom prst="rect">
            <a:avLst/>
          </a:prstGeom>
          <a:noFill/>
        </p:spPr>
        <p:txBody>
          <a:bodyPr wrap="square" rtlCol="0">
            <a:spAutoFit/>
          </a:bodyPr>
          <a:lstStyle/>
          <a:p>
            <a:pPr algn="ctr"/>
            <a:r>
              <a:rPr lang="es-ES" sz="5400" b="1" dirty="0"/>
              <a:t>¿Qué son SO?</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455063" y="2340528"/>
            <a:ext cx="8412100" cy="4223972"/>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pic>
        <p:nvPicPr>
          <p:cNvPr id="6" name="Imagen 5">
            <a:extLst>
              <a:ext uri="{FF2B5EF4-FFF2-40B4-BE49-F238E27FC236}">
                <a16:creationId xmlns:a16="http://schemas.microsoft.com/office/drawing/2014/main" id="{6318BC6B-627F-40E7-8DFE-3E08B2C73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2154" y="2046466"/>
            <a:ext cx="2898189" cy="4518036"/>
          </a:xfrm>
          <a:prstGeom prst="rect">
            <a:avLst/>
          </a:prstGeom>
        </p:spPr>
      </p:pic>
      <p:sp>
        <p:nvSpPr>
          <p:cNvPr id="9" name="CuadroTexto 8">
            <a:extLst>
              <a:ext uri="{FF2B5EF4-FFF2-40B4-BE49-F238E27FC236}">
                <a16:creationId xmlns:a16="http://schemas.microsoft.com/office/drawing/2014/main" id="{5B998AC8-360D-40D1-A6F4-D62BE7034F16}"/>
              </a:ext>
            </a:extLst>
          </p:cNvPr>
          <p:cNvSpPr txBox="1"/>
          <p:nvPr/>
        </p:nvSpPr>
        <p:spPr>
          <a:xfrm>
            <a:off x="455063" y="2340528"/>
            <a:ext cx="8412100" cy="4247317"/>
          </a:xfrm>
          <a:prstGeom prst="rect">
            <a:avLst/>
          </a:prstGeom>
          <a:noFill/>
        </p:spPr>
        <p:txBody>
          <a:bodyPr wrap="square" rtlCol="0">
            <a:spAutoFit/>
          </a:bodyPr>
          <a:lstStyle/>
          <a:p>
            <a:pPr algn="just"/>
            <a:r>
              <a:rPr lang="es-ES" dirty="0"/>
              <a:t>Un sistema operativo es aquel  conjunto de programas encargados de manejar la memoria, el disco, medios de almacenamiento de información, los diferentes periféricos, además de controlar y administrar los drivers de los componentes presentes en las computadoras, teléfonos móviles, tablets, etc.</a:t>
            </a:r>
          </a:p>
          <a:p>
            <a:pPr algn="just"/>
            <a:endParaRPr lang="es-ES" dirty="0"/>
          </a:p>
          <a:p>
            <a:pPr algn="just"/>
            <a:r>
              <a:rPr lang="es-ES" dirty="0"/>
              <a:t>El sistema operativo, al administrar la memoria, se encarga de la carga de programas en un orden jerárquico, gestionando más o menos recursos según su prioridad. </a:t>
            </a:r>
          </a:p>
          <a:p>
            <a:pPr algn="just"/>
            <a:endParaRPr lang="es-ES" dirty="0"/>
          </a:p>
          <a:p>
            <a:pPr algn="just"/>
            <a:r>
              <a:rPr lang="es-ES" dirty="0"/>
              <a:t>Los procesos de los sistemas operativos, actualmente, se dividen en primer y segundo plano. Donde los procesos de primer plano son los solicitados y ejecutados por el usuario y los procesos de segundo plano son aquellos que se ejecutan sin orden del usuario y no necesariamente se desarrolla en pantalla. Ejemplo, los antivirus. </a:t>
            </a:r>
          </a:p>
        </p:txBody>
      </p:sp>
    </p:spTree>
    <p:extLst>
      <p:ext uri="{BB962C8B-B14F-4D97-AF65-F5344CB8AC3E}">
        <p14:creationId xmlns:p14="http://schemas.microsoft.com/office/powerpoint/2010/main" val="3533099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314325"/>
            <a:ext cx="7179497" cy="923330"/>
          </a:xfrm>
          <a:prstGeom prst="rect">
            <a:avLst/>
          </a:prstGeom>
          <a:noFill/>
        </p:spPr>
        <p:txBody>
          <a:bodyPr wrap="square" rtlCol="0">
            <a:spAutoFit/>
          </a:bodyPr>
          <a:lstStyle/>
          <a:p>
            <a:pPr algn="ctr"/>
            <a:r>
              <a:rPr lang="es-ES" sz="5400" b="1" dirty="0"/>
              <a:t>Windows 8</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198850" y="1610522"/>
            <a:ext cx="5897150" cy="493315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198850" y="1610522"/>
            <a:ext cx="5897150" cy="5078313"/>
          </a:xfrm>
          <a:prstGeom prst="rect">
            <a:avLst/>
          </a:prstGeom>
          <a:noFill/>
        </p:spPr>
        <p:txBody>
          <a:bodyPr wrap="square" rtlCol="0">
            <a:spAutoFit/>
          </a:bodyPr>
          <a:lstStyle/>
          <a:p>
            <a:pPr algn="just"/>
            <a:r>
              <a:rPr lang="es-ES" dirty="0"/>
              <a:t>Lanzado en el 2012, el cambio más resaltante es la Pantalla de Inicio una nueva colorida interfaz encima del escritorio clásico, esta pantalla es el método primario para abrir apps, sitios web e información de redes sociales con las apps adecuadas. Esta interfaz tiene el nombre clave de Modern UI, Metro UI o solo Inicio. La interfaz ModernUI se ha descrito como la antítesis de un usuario avanzado por uno de sus diseñadores.</a:t>
            </a:r>
          </a:p>
          <a:p>
            <a:pPr algn="just"/>
            <a:endParaRPr lang="es-ES" dirty="0"/>
          </a:p>
          <a:p>
            <a:pPr algn="just"/>
            <a:r>
              <a:rPr lang="es-ES" dirty="0"/>
              <a:t>Inicio también trae como novedad Apps son utilidades exclusivas de Windows 8, ocupan toda la pantalla y pueden acoplarse hasta 4 en la misma pantalla.</a:t>
            </a:r>
          </a:p>
          <a:p>
            <a:pPr algn="just"/>
            <a:endParaRPr lang="es-ES" dirty="0"/>
          </a:p>
          <a:p>
            <a:pPr algn="just"/>
            <a:r>
              <a:rPr lang="es-ES" dirty="0"/>
              <a:t>Dejó de recibir soporte el 12 de enero de 2016, durando 3 años.</a:t>
            </a:r>
          </a:p>
          <a:p>
            <a:pPr algn="just"/>
            <a:endParaRPr lang="es-ES" dirty="0"/>
          </a:p>
        </p:txBody>
      </p:sp>
      <p:pic>
        <p:nvPicPr>
          <p:cNvPr id="9" name="Imagen 8">
            <a:extLst>
              <a:ext uri="{FF2B5EF4-FFF2-40B4-BE49-F238E27FC236}">
                <a16:creationId xmlns:a16="http://schemas.microsoft.com/office/drawing/2014/main" id="{B238C9F2-05BA-4F9B-9F9B-35385DC6A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950" y="2476487"/>
            <a:ext cx="5242938" cy="3180553"/>
          </a:xfrm>
          <a:prstGeom prst="rect">
            <a:avLst/>
          </a:prstGeom>
        </p:spPr>
      </p:pic>
    </p:spTree>
    <p:extLst>
      <p:ext uri="{BB962C8B-B14F-4D97-AF65-F5344CB8AC3E}">
        <p14:creationId xmlns:p14="http://schemas.microsoft.com/office/powerpoint/2010/main" val="2680348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44277"/>
            <a:ext cx="7179497" cy="923330"/>
          </a:xfrm>
          <a:prstGeom prst="rect">
            <a:avLst/>
          </a:prstGeom>
          <a:noFill/>
        </p:spPr>
        <p:txBody>
          <a:bodyPr wrap="square" rtlCol="0">
            <a:spAutoFit/>
          </a:bodyPr>
          <a:lstStyle/>
          <a:p>
            <a:pPr algn="ctr"/>
            <a:r>
              <a:rPr lang="es-ES" sz="5400" b="1" dirty="0"/>
              <a:t>Windows 8.1</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4498152" y="1681932"/>
            <a:ext cx="6808023" cy="473179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8" name="CuadroTexto 7">
            <a:extLst>
              <a:ext uri="{FF2B5EF4-FFF2-40B4-BE49-F238E27FC236}">
                <a16:creationId xmlns:a16="http://schemas.microsoft.com/office/drawing/2014/main" id="{FAD99CA1-41E4-4005-915A-C9C93C9360E4}"/>
              </a:ext>
            </a:extLst>
          </p:cNvPr>
          <p:cNvSpPr txBox="1"/>
          <p:nvPr/>
        </p:nvSpPr>
        <p:spPr>
          <a:xfrm>
            <a:off x="4498152" y="1681932"/>
            <a:ext cx="6808023" cy="4801314"/>
          </a:xfrm>
          <a:prstGeom prst="rect">
            <a:avLst/>
          </a:prstGeom>
          <a:noFill/>
        </p:spPr>
        <p:txBody>
          <a:bodyPr wrap="square" rtlCol="0">
            <a:spAutoFit/>
          </a:bodyPr>
          <a:lstStyle/>
          <a:p>
            <a:pPr algn="just"/>
            <a:r>
              <a:rPr lang="es-ES" dirty="0"/>
              <a:t>Los principales cambios son:</a:t>
            </a:r>
          </a:p>
          <a:p>
            <a:pPr marL="285750" indent="-285750" algn="just">
              <a:buClr>
                <a:schemeClr val="bg1"/>
              </a:buClr>
              <a:buFont typeface="Arial" panose="020B0604020202020204" pitchFamily="34" charset="0"/>
              <a:buChar char="•"/>
            </a:pPr>
            <a:r>
              <a:rPr lang="es-ES" dirty="0"/>
              <a:t>Más tamaños para las miniaturas: Uno pequeño y uno extragrande.</a:t>
            </a:r>
          </a:p>
          <a:p>
            <a:pPr marL="285750" indent="-285750" algn="just">
              <a:buClr>
                <a:schemeClr val="bg1"/>
              </a:buClr>
              <a:buFont typeface="Arial" panose="020B0604020202020204" pitchFamily="34" charset="0"/>
              <a:buChar char="•"/>
            </a:pPr>
            <a:r>
              <a:rPr lang="es-ES" dirty="0"/>
              <a:t>La capacidad de sincronizar más configuraciones entre dispositivos.</a:t>
            </a:r>
          </a:p>
          <a:p>
            <a:pPr marL="285750" indent="-285750" algn="just">
              <a:buClr>
                <a:schemeClr val="bg1"/>
              </a:buClr>
              <a:buFont typeface="Arial" panose="020B0604020202020204" pitchFamily="34" charset="0"/>
              <a:buChar char="•"/>
            </a:pPr>
            <a:r>
              <a:rPr lang="es-ES" dirty="0"/>
              <a:t>Expansión de Configuración de PC para incluir más opciones previamente exclusivas del Panel de control de Windows.</a:t>
            </a:r>
          </a:p>
          <a:p>
            <a:pPr marL="285750" indent="-285750" algn="just">
              <a:buClr>
                <a:schemeClr val="bg1"/>
              </a:buClr>
              <a:buFont typeface="Arial" panose="020B0604020202020204" pitchFamily="34" charset="0"/>
              <a:buChar char="•"/>
            </a:pPr>
            <a:r>
              <a:rPr lang="es-ES" dirty="0"/>
              <a:t>Nuevas aplicaciones: Calculadora, Alarmas, Grabadora de sonidos, Lista de lectura, Salud y Bienestar, Recetas, Escáner, Ayuda y consejos (para los novatos) y un explorador de archivos incluido en OneDrive.</a:t>
            </a:r>
          </a:p>
          <a:p>
            <a:pPr marL="285750" indent="-285750" algn="just">
              <a:buClr>
                <a:schemeClr val="bg1"/>
              </a:buClr>
              <a:buFont typeface="Arial" panose="020B0604020202020204" pitchFamily="34" charset="0"/>
              <a:buChar char="•"/>
            </a:pPr>
            <a:r>
              <a:rPr lang="es-ES" dirty="0"/>
              <a:t>Mayor integración con OneDrive, siendo ahora esta herramienta la predeterminada para el almacenamiento de archivos</a:t>
            </a:r>
          </a:p>
          <a:p>
            <a:pPr marL="285750" indent="-285750" algn="just">
              <a:buClr>
                <a:schemeClr val="bg1"/>
              </a:buClr>
              <a:buFont typeface="Arial" panose="020B0604020202020204" pitchFamily="34" charset="0"/>
              <a:buChar char="•"/>
            </a:pPr>
            <a:endParaRPr lang="es-ES" dirty="0"/>
          </a:p>
          <a:p>
            <a:pPr algn="just"/>
            <a:r>
              <a:rPr lang="es-ES" dirty="0"/>
              <a:t>Soporte extendido hasta el 10 de enero del 2023.</a:t>
            </a:r>
          </a:p>
        </p:txBody>
      </p:sp>
      <p:pic>
        <p:nvPicPr>
          <p:cNvPr id="6" name="Imagen 5">
            <a:extLst>
              <a:ext uri="{FF2B5EF4-FFF2-40B4-BE49-F238E27FC236}">
                <a16:creationId xmlns:a16="http://schemas.microsoft.com/office/drawing/2014/main" id="{0772D83D-8327-40D7-831B-C2B5F65D9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7803"/>
            <a:ext cx="4342032" cy="2442393"/>
          </a:xfrm>
          <a:prstGeom prst="rect">
            <a:avLst/>
          </a:prstGeom>
        </p:spPr>
      </p:pic>
    </p:spTree>
    <p:extLst>
      <p:ext uri="{BB962C8B-B14F-4D97-AF65-F5344CB8AC3E}">
        <p14:creationId xmlns:p14="http://schemas.microsoft.com/office/powerpoint/2010/main" val="1148487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314325"/>
            <a:ext cx="7179497" cy="923330"/>
          </a:xfrm>
          <a:prstGeom prst="rect">
            <a:avLst/>
          </a:prstGeom>
          <a:noFill/>
        </p:spPr>
        <p:txBody>
          <a:bodyPr wrap="square" rtlCol="0">
            <a:spAutoFit/>
          </a:bodyPr>
          <a:lstStyle/>
          <a:p>
            <a:pPr algn="ctr"/>
            <a:r>
              <a:rPr lang="es-ES" sz="5400" b="1" dirty="0"/>
              <a:t>Windows 10</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198850" y="1610522"/>
            <a:ext cx="5897150" cy="493315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198850" y="1610522"/>
            <a:ext cx="5897150" cy="5078313"/>
          </a:xfrm>
          <a:prstGeom prst="rect">
            <a:avLst/>
          </a:prstGeom>
          <a:noFill/>
        </p:spPr>
        <p:txBody>
          <a:bodyPr wrap="square" rtlCol="0">
            <a:spAutoFit/>
          </a:bodyPr>
          <a:lstStyle/>
          <a:p>
            <a:pPr algn="just"/>
            <a:r>
              <a:rPr lang="es-ES" dirty="0"/>
              <a:t>Windows 10 se lanzó en 2015 introdujo como nuevas características Los desarrolladores pueden permitir cross-buys, donde las licencias adquiridas para una aplicación se aplican a todos los dispositivos compatibles de un mismo usuario, en lugar de aplicarse solamente en el dispositivo donde se lo adquirió. </a:t>
            </a:r>
          </a:p>
          <a:p>
            <a:pPr algn="just"/>
            <a:endParaRPr lang="es-ES" dirty="0"/>
          </a:p>
          <a:p>
            <a:pPr algn="just"/>
            <a:r>
              <a:rPr lang="es-ES" dirty="0"/>
              <a:t>Windows 10, integra un antivirus llamado Windows Defender, un nuevo buscador web llamado Microsoft Edge, es compatible con Directx12, se remueve Windows Media Center, los drivers se instalan por separado, tiene gran compatibilidad con aplicaciones y es una de los SO mas utilizados a nivel mundial por gran parte del público y las oficinas.</a:t>
            </a:r>
          </a:p>
          <a:p>
            <a:pPr algn="just"/>
            <a:r>
              <a:rPr lang="es-ES" dirty="0"/>
              <a:t>Soporte extendido hasta el 09 de enero del 2029.</a:t>
            </a:r>
          </a:p>
          <a:p>
            <a:pPr algn="just"/>
            <a:endParaRPr lang="es-ES" dirty="0"/>
          </a:p>
        </p:txBody>
      </p:sp>
      <p:pic>
        <p:nvPicPr>
          <p:cNvPr id="5" name="Imagen 4">
            <a:extLst>
              <a:ext uri="{FF2B5EF4-FFF2-40B4-BE49-F238E27FC236}">
                <a16:creationId xmlns:a16="http://schemas.microsoft.com/office/drawing/2014/main" id="{EC57CAA0-C78A-4AE8-81BD-DA14107D3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150" y="2362598"/>
            <a:ext cx="5715000" cy="3429000"/>
          </a:xfrm>
          <a:prstGeom prst="rect">
            <a:avLst/>
          </a:prstGeom>
        </p:spPr>
      </p:pic>
    </p:spTree>
    <p:extLst>
      <p:ext uri="{BB962C8B-B14F-4D97-AF65-F5344CB8AC3E}">
        <p14:creationId xmlns:p14="http://schemas.microsoft.com/office/powerpoint/2010/main" val="1805504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2967335"/>
            <a:ext cx="7179497" cy="923330"/>
          </a:xfrm>
          <a:prstGeom prst="rect">
            <a:avLst/>
          </a:prstGeom>
          <a:noFill/>
        </p:spPr>
        <p:txBody>
          <a:bodyPr wrap="square" rtlCol="0">
            <a:spAutoFit/>
          </a:bodyPr>
          <a:lstStyle/>
          <a:p>
            <a:pPr algn="ctr"/>
            <a:r>
              <a:rPr lang="es-ES" sz="5400" b="1" dirty="0"/>
              <a:t>Linux</a:t>
            </a:r>
            <a:endParaRPr lang="es-CO" sz="5400" b="1" dirty="0"/>
          </a:p>
        </p:txBody>
      </p:sp>
    </p:spTree>
    <p:extLst>
      <p:ext uri="{BB962C8B-B14F-4D97-AF65-F5344CB8AC3E}">
        <p14:creationId xmlns:p14="http://schemas.microsoft.com/office/powerpoint/2010/main" val="313573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Linux</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370299" y="1743872"/>
            <a:ext cx="6916325" cy="467937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370299" y="1744669"/>
            <a:ext cx="6916325" cy="4524315"/>
          </a:xfrm>
          <a:prstGeom prst="rect">
            <a:avLst/>
          </a:prstGeom>
          <a:noFill/>
        </p:spPr>
        <p:txBody>
          <a:bodyPr wrap="square" rtlCol="0">
            <a:spAutoFit/>
          </a:bodyPr>
          <a:lstStyle/>
          <a:p>
            <a:pPr algn="just"/>
            <a:r>
              <a:rPr lang="es-ES" dirty="0"/>
              <a:t>Linux es la denominación técnica y generalizada que reciben una serie de sistemas operativos de tipo Unix, que también suelen ser de código abierto, multiplataforma, multiusuario y multitarea. Estos sistemas operativos están formados mediante la combinación de varios proyectos, entre los cuales destaca el entorno GNU. El desarrollo de estos sistemas operativos es uno de los ejemplos más prominentes de software libre: todo su código fuente puede ser utilizado, modificado y redistribuido libremente por cualquier persona, empresa o institución, bajo los términos de la Licencia Pública General de GNU, así como de otra serie de licencias.</a:t>
            </a:r>
          </a:p>
          <a:p>
            <a:pPr algn="just"/>
            <a:endParaRPr lang="es-ES" dirty="0"/>
          </a:p>
          <a:p>
            <a:pPr algn="just"/>
            <a:r>
              <a:rPr lang="es-ES" dirty="0"/>
              <a:t>​ La idea de desarrollar un sistema operativo libre y basado en el sistema operativo Unix, se remonta a mediados de la década de 1980 con el proyecto GNU.</a:t>
            </a:r>
          </a:p>
        </p:txBody>
      </p:sp>
      <p:pic>
        <p:nvPicPr>
          <p:cNvPr id="6" name="Imagen 5">
            <a:extLst>
              <a:ext uri="{FF2B5EF4-FFF2-40B4-BE49-F238E27FC236}">
                <a16:creationId xmlns:a16="http://schemas.microsoft.com/office/drawing/2014/main" id="{8F8B03F1-8BC1-45D5-98A0-5847418C2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9463" y="1743872"/>
            <a:ext cx="3892569" cy="4418066"/>
          </a:xfrm>
          <a:prstGeom prst="rect">
            <a:avLst/>
          </a:prstGeom>
        </p:spPr>
      </p:pic>
    </p:spTree>
    <p:extLst>
      <p:ext uri="{BB962C8B-B14F-4D97-AF65-F5344CB8AC3E}">
        <p14:creationId xmlns:p14="http://schemas.microsoft.com/office/powerpoint/2010/main" val="2572039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1162638" y="459929"/>
            <a:ext cx="9866724" cy="1323439"/>
          </a:xfrm>
          <a:prstGeom prst="rect">
            <a:avLst/>
          </a:prstGeom>
          <a:noFill/>
        </p:spPr>
        <p:txBody>
          <a:bodyPr wrap="square" rtlCol="0">
            <a:spAutoFit/>
          </a:bodyPr>
          <a:lstStyle/>
          <a:p>
            <a:pPr algn="ctr"/>
            <a:r>
              <a:rPr lang="es-ES" sz="4000" b="1" dirty="0"/>
              <a:t>Distribuciones de Linux mas utilizadas o populares </a:t>
            </a:r>
            <a:endParaRPr lang="es-CO" sz="40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389349" y="1842196"/>
            <a:ext cx="4744626" cy="493007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389348" y="1842196"/>
            <a:ext cx="4744625" cy="4801314"/>
          </a:xfrm>
          <a:prstGeom prst="rect">
            <a:avLst/>
          </a:prstGeom>
          <a:noFill/>
        </p:spPr>
        <p:txBody>
          <a:bodyPr wrap="square" rtlCol="0">
            <a:spAutoFit/>
          </a:bodyPr>
          <a:lstStyle/>
          <a:p>
            <a:pPr algn="just"/>
            <a:r>
              <a:rPr lang="es-ES" dirty="0"/>
              <a:t>Entre las distribuciones de Linux más utilizados están:</a:t>
            </a:r>
          </a:p>
          <a:p>
            <a:pPr marL="285750" indent="-285750" algn="just">
              <a:buFont typeface="Arial" panose="020B0604020202020204" pitchFamily="34" charset="0"/>
              <a:buChar char="•"/>
            </a:pPr>
            <a:r>
              <a:rPr lang="es-ES" dirty="0"/>
              <a:t>Debian</a:t>
            </a:r>
          </a:p>
          <a:p>
            <a:pPr marL="285750" indent="-285750" algn="just">
              <a:buFont typeface="Arial" panose="020B0604020202020204" pitchFamily="34" charset="0"/>
              <a:buChar char="•"/>
            </a:pPr>
            <a:r>
              <a:rPr lang="es-ES" dirty="0"/>
              <a:t>Ubuntu</a:t>
            </a:r>
          </a:p>
          <a:p>
            <a:pPr marL="285750" indent="-285750" algn="just">
              <a:buFont typeface="Arial" panose="020B0604020202020204" pitchFamily="34" charset="0"/>
              <a:buChar char="•"/>
            </a:pPr>
            <a:r>
              <a:rPr lang="es-ES" dirty="0"/>
              <a:t>Linux Mint</a:t>
            </a:r>
          </a:p>
          <a:p>
            <a:pPr marL="285750" indent="-285750" algn="just">
              <a:buFont typeface="Arial" panose="020B0604020202020204" pitchFamily="34" charset="0"/>
              <a:buChar char="•"/>
            </a:pPr>
            <a:r>
              <a:rPr lang="es-ES" dirty="0"/>
              <a:t>Red Hat</a:t>
            </a:r>
          </a:p>
          <a:p>
            <a:pPr marL="285750" indent="-285750" algn="just">
              <a:buFont typeface="Arial" panose="020B0604020202020204" pitchFamily="34" charset="0"/>
              <a:buChar char="•"/>
            </a:pPr>
            <a:r>
              <a:rPr lang="es-ES" dirty="0"/>
              <a:t>Fedora</a:t>
            </a:r>
          </a:p>
          <a:p>
            <a:pPr marL="285750" indent="-285750" algn="just">
              <a:buFont typeface="Arial" panose="020B0604020202020204" pitchFamily="34" charset="0"/>
              <a:buChar char="•"/>
            </a:pPr>
            <a:r>
              <a:rPr lang="es-ES" dirty="0"/>
              <a:t>CentOS</a:t>
            </a:r>
          </a:p>
          <a:p>
            <a:pPr marL="285750" indent="-285750" algn="just">
              <a:buFont typeface="Arial" panose="020B0604020202020204" pitchFamily="34" charset="0"/>
              <a:buChar char="•"/>
            </a:pPr>
            <a:r>
              <a:rPr lang="es-ES" dirty="0"/>
              <a:t>SUSE</a:t>
            </a:r>
          </a:p>
          <a:p>
            <a:pPr marL="285750" indent="-285750" algn="just">
              <a:buFont typeface="Arial" panose="020B0604020202020204" pitchFamily="34" charset="0"/>
              <a:buChar char="•"/>
            </a:pPr>
            <a:r>
              <a:rPr lang="es-ES" dirty="0"/>
              <a:t>Arch Linux </a:t>
            </a:r>
          </a:p>
          <a:p>
            <a:pPr marL="285750" indent="-285750" algn="just">
              <a:buFont typeface="Arial" panose="020B0604020202020204" pitchFamily="34" charset="0"/>
              <a:buChar char="•"/>
            </a:pPr>
            <a:r>
              <a:rPr lang="es-ES" dirty="0"/>
              <a:t>Manjaro</a:t>
            </a:r>
          </a:p>
          <a:p>
            <a:pPr marL="285750" indent="-285750" algn="just">
              <a:buFont typeface="Arial" panose="020B0604020202020204" pitchFamily="34" charset="0"/>
              <a:buChar char="•"/>
            </a:pPr>
            <a:r>
              <a:rPr lang="es-ES" dirty="0"/>
              <a:t>Kali</a:t>
            </a:r>
          </a:p>
          <a:p>
            <a:pPr marL="285750" indent="-285750" algn="just">
              <a:buFont typeface="Arial" panose="020B0604020202020204" pitchFamily="34" charset="0"/>
              <a:buChar char="•"/>
            </a:pPr>
            <a:endParaRPr lang="es-ES" dirty="0"/>
          </a:p>
          <a:p>
            <a:pPr algn="just"/>
            <a:r>
              <a:rPr lang="es-ES" dirty="0"/>
              <a:t>Estas son algunas de las distribuciones de Linux mas utilizadas, pero son un total de aproximadamente  587 distribuciones.</a:t>
            </a:r>
          </a:p>
        </p:txBody>
      </p:sp>
      <p:pic>
        <p:nvPicPr>
          <p:cNvPr id="9" name="Imagen 8">
            <a:extLst>
              <a:ext uri="{FF2B5EF4-FFF2-40B4-BE49-F238E27FC236}">
                <a16:creationId xmlns:a16="http://schemas.microsoft.com/office/drawing/2014/main" id="{7FAB02D3-86F1-4221-9E8E-001034CA8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074" y="1926243"/>
            <a:ext cx="6363875" cy="4772906"/>
          </a:xfrm>
          <a:prstGeom prst="rect">
            <a:avLst/>
          </a:prstGeom>
        </p:spPr>
      </p:pic>
    </p:spTree>
    <p:extLst>
      <p:ext uri="{BB962C8B-B14F-4D97-AF65-F5344CB8AC3E}">
        <p14:creationId xmlns:p14="http://schemas.microsoft.com/office/powerpoint/2010/main" val="3293492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2967335"/>
            <a:ext cx="7179497" cy="923330"/>
          </a:xfrm>
          <a:prstGeom prst="rect">
            <a:avLst/>
          </a:prstGeom>
          <a:noFill/>
        </p:spPr>
        <p:txBody>
          <a:bodyPr wrap="square" rtlCol="0">
            <a:spAutoFit/>
          </a:bodyPr>
          <a:lstStyle/>
          <a:p>
            <a:pPr algn="ctr"/>
            <a:r>
              <a:rPr lang="es-ES" sz="5400" b="1" dirty="0"/>
              <a:t>MacOS</a:t>
            </a:r>
            <a:endParaRPr lang="es-CO" sz="5400" b="1" dirty="0"/>
          </a:p>
        </p:txBody>
      </p:sp>
    </p:spTree>
    <p:extLst>
      <p:ext uri="{BB962C8B-B14F-4D97-AF65-F5344CB8AC3E}">
        <p14:creationId xmlns:p14="http://schemas.microsoft.com/office/powerpoint/2010/main" val="3663874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MacOS</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5381624" y="1743872"/>
            <a:ext cx="6419850" cy="467937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5381624" y="1743872"/>
            <a:ext cx="6419849" cy="5078313"/>
          </a:xfrm>
          <a:prstGeom prst="rect">
            <a:avLst/>
          </a:prstGeom>
          <a:noFill/>
        </p:spPr>
        <p:txBody>
          <a:bodyPr wrap="square" rtlCol="0">
            <a:spAutoFit/>
          </a:bodyPr>
          <a:lstStyle/>
          <a:p>
            <a:pPr algn="just"/>
            <a:r>
              <a:rPr lang="es-ES" dirty="0"/>
              <a:t>MacOS es una serie de sistemas operativos gráficos desarrollados y comercializados por Apple desde 2001 y es el sistema operativo principal para la familia de computadoras Mac de Apple. Cabe destacar que este SO solo se puede ejecutar en dispositivos de Apple.</a:t>
            </a:r>
          </a:p>
          <a:p>
            <a:pPr algn="just"/>
            <a:endParaRPr lang="es-ES" dirty="0"/>
          </a:p>
          <a:p>
            <a:pPr algn="just"/>
            <a:r>
              <a:rPr lang="es-ES" dirty="0"/>
              <a:t>La mayoría del software disponible en Windows es compatible con muchas versiones de Mac OS, a diferencia del hardware, donde los dos tienen un mercado muy distinto en cuanto a teclados, por ejemplo, se refiere. </a:t>
            </a:r>
          </a:p>
          <a:p>
            <a:pPr algn="just"/>
            <a:endParaRPr lang="es-ES" dirty="0"/>
          </a:p>
          <a:p>
            <a:pPr algn="just"/>
            <a:r>
              <a:rPr lang="es-ES" dirty="0"/>
              <a:t>El primer SO Mac OS fue lanzado en 1984 bajo el nombre de Mac OS classic, implementado en MAC OS 9 en 1999, la ultima versión de Mac OS es Mojave lanzada en 2018. </a:t>
            </a:r>
          </a:p>
          <a:p>
            <a:pPr algn="just"/>
            <a:endParaRPr lang="es-ES" dirty="0"/>
          </a:p>
          <a:p>
            <a:pPr algn="just"/>
            <a:endParaRPr lang="es-ES" dirty="0"/>
          </a:p>
        </p:txBody>
      </p:sp>
      <p:pic>
        <p:nvPicPr>
          <p:cNvPr id="9" name="Imagen 8">
            <a:extLst>
              <a:ext uri="{FF2B5EF4-FFF2-40B4-BE49-F238E27FC236}">
                <a16:creationId xmlns:a16="http://schemas.microsoft.com/office/drawing/2014/main" id="{05A611F8-892D-43B4-8DF6-9D650D9C6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6" y="1571625"/>
            <a:ext cx="4533900" cy="4533900"/>
          </a:xfrm>
          <a:prstGeom prst="rect">
            <a:avLst/>
          </a:prstGeom>
        </p:spPr>
      </p:pic>
    </p:spTree>
    <p:extLst>
      <p:ext uri="{BB962C8B-B14F-4D97-AF65-F5344CB8AC3E}">
        <p14:creationId xmlns:p14="http://schemas.microsoft.com/office/powerpoint/2010/main" val="1904816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2967335"/>
            <a:ext cx="7179497" cy="923330"/>
          </a:xfrm>
          <a:prstGeom prst="rect">
            <a:avLst/>
          </a:prstGeom>
          <a:noFill/>
        </p:spPr>
        <p:txBody>
          <a:bodyPr wrap="square" rtlCol="0">
            <a:spAutoFit/>
          </a:bodyPr>
          <a:lstStyle/>
          <a:p>
            <a:pPr algn="ctr"/>
            <a:r>
              <a:rPr lang="es-ES" sz="5400" b="1" dirty="0"/>
              <a:t>Otros SO</a:t>
            </a:r>
            <a:endParaRPr lang="es-CO" sz="5400" b="1" dirty="0"/>
          </a:p>
        </p:txBody>
      </p:sp>
    </p:spTree>
    <p:extLst>
      <p:ext uri="{BB962C8B-B14F-4D97-AF65-F5344CB8AC3E}">
        <p14:creationId xmlns:p14="http://schemas.microsoft.com/office/powerpoint/2010/main" val="2288775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1162638" y="459929"/>
            <a:ext cx="9866724" cy="707886"/>
          </a:xfrm>
          <a:prstGeom prst="rect">
            <a:avLst/>
          </a:prstGeom>
          <a:noFill/>
        </p:spPr>
        <p:txBody>
          <a:bodyPr wrap="square" rtlCol="0">
            <a:spAutoFit/>
          </a:bodyPr>
          <a:lstStyle/>
          <a:p>
            <a:pPr algn="ctr"/>
            <a:r>
              <a:rPr lang="es-ES" sz="4000" b="1" dirty="0"/>
              <a:t>Chrome OS</a:t>
            </a:r>
            <a:endParaRPr lang="es-CO" sz="40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389349" y="2161981"/>
            <a:ext cx="4744626" cy="39703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389350" y="2161981"/>
            <a:ext cx="4744625" cy="3970318"/>
          </a:xfrm>
          <a:prstGeom prst="rect">
            <a:avLst/>
          </a:prstGeom>
          <a:noFill/>
        </p:spPr>
        <p:txBody>
          <a:bodyPr wrap="square" rtlCol="0">
            <a:spAutoFit/>
          </a:bodyPr>
          <a:lstStyle/>
          <a:p>
            <a:pPr algn="just"/>
            <a:r>
              <a:rPr lang="es-ES" dirty="0"/>
              <a:t>Chrome OS es un proyecto llevado a cabo por la compañía Google que se basa en el núcleo Linux y utiliza el navegador web Google Chrome como su principal interfaz de usuario, es un sistema operativo basado en la nube. Por lo tanto, Chrome OS soporta principalmente aplicaciones web. Chrome OS fue anunciado el 7 de julio del 2009 a través del blog oficial de la compañía. El sistema operativo fue orientado inicialmente para miniportátiles, estando disponible a partir de junio del 2011 con el Chrome Book.  </a:t>
            </a:r>
          </a:p>
        </p:txBody>
      </p:sp>
      <p:pic>
        <p:nvPicPr>
          <p:cNvPr id="5" name="Imagen 4">
            <a:extLst>
              <a:ext uri="{FF2B5EF4-FFF2-40B4-BE49-F238E27FC236}">
                <a16:creationId xmlns:a16="http://schemas.microsoft.com/office/drawing/2014/main" id="{0703096D-ECF1-4788-AF5B-81EAFFFA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272" y="1782103"/>
            <a:ext cx="6780979" cy="4615968"/>
          </a:xfrm>
          <a:prstGeom prst="rect">
            <a:avLst/>
          </a:prstGeom>
        </p:spPr>
      </p:pic>
    </p:spTree>
    <p:extLst>
      <p:ext uri="{BB962C8B-B14F-4D97-AF65-F5344CB8AC3E}">
        <p14:creationId xmlns:p14="http://schemas.microsoft.com/office/powerpoint/2010/main" val="1204674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292139"/>
            <a:ext cx="7179497" cy="1754326"/>
          </a:xfrm>
          <a:prstGeom prst="rect">
            <a:avLst/>
          </a:prstGeom>
          <a:noFill/>
        </p:spPr>
        <p:txBody>
          <a:bodyPr wrap="square" rtlCol="0">
            <a:spAutoFit/>
          </a:bodyPr>
          <a:lstStyle/>
          <a:p>
            <a:pPr algn="ctr"/>
            <a:r>
              <a:rPr lang="es-ES" sz="5400" b="1" dirty="0"/>
              <a:t>Componentes de un SO</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3589748" y="2282890"/>
            <a:ext cx="8192057" cy="424731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9" name="CuadroTexto 8">
            <a:extLst>
              <a:ext uri="{FF2B5EF4-FFF2-40B4-BE49-F238E27FC236}">
                <a16:creationId xmlns:a16="http://schemas.microsoft.com/office/drawing/2014/main" id="{5B998AC8-360D-40D1-A6F4-D62BE7034F16}"/>
              </a:ext>
            </a:extLst>
          </p:cNvPr>
          <p:cNvSpPr txBox="1"/>
          <p:nvPr/>
        </p:nvSpPr>
        <p:spPr>
          <a:xfrm>
            <a:off x="3589748" y="2282890"/>
            <a:ext cx="8192057" cy="4247317"/>
          </a:xfrm>
          <a:prstGeom prst="rect">
            <a:avLst/>
          </a:prstGeom>
          <a:noFill/>
        </p:spPr>
        <p:txBody>
          <a:bodyPr wrap="square" rtlCol="0">
            <a:spAutoFit/>
          </a:bodyPr>
          <a:lstStyle/>
          <a:p>
            <a:pPr algn="just"/>
            <a:r>
              <a:rPr lang="es-ES" dirty="0"/>
              <a:t>El sistema operativo posee tres componentes esenciales o paquetes de software que permiten la interacción con el hardware:</a:t>
            </a:r>
          </a:p>
          <a:p>
            <a:pPr algn="just"/>
            <a:endParaRPr lang="es-ES" dirty="0"/>
          </a:p>
          <a:p>
            <a:pPr algn="just"/>
            <a:r>
              <a:rPr lang="es-ES" dirty="0"/>
              <a:t>Sistema de archivos: Es el registro de archivos donde adquieren una estructura arbórea.</a:t>
            </a:r>
          </a:p>
          <a:p>
            <a:pPr algn="just"/>
            <a:endParaRPr lang="es-ES" dirty="0"/>
          </a:p>
          <a:p>
            <a:pPr algn="just"/>
            <a:r>
              <a:rPr lang="es-ES" dirty="0"/>
              <a:t>Interpretación de comandos: Tiene como función comunicar las órdenes dadas por el usuario en un lenguaje que el hardware pueda interpretar (sin que aquel que dé las órdenes conozca dicho lenguaje).</a:t>
            </a:r>
          </a:p>
          <a:p>
            <a:pPr algn="just"/>
            <a:endParaRPr lang="es-ES" dirty="0"/>
          </a:p>
          <a:p>
            <a:pPr algn="just"/>
            <a:r>
              <a:rPr lang="es-ES" dirty="0"/>
              <a:t>Núcleo. Permite el funcionamiento en cuestiones básicas como la comunicación, entrada y salida de datos, gestión de procesos y la memoria, entre otros.</a:t>
            </a:r>
          </a:p>
          <a:p>
            <a:pPr algn="just"/>
            <a:endParaRPr lang="es-ES" dirty="0"/>
          </a:p>
          <a:p>
            <a:endParaRPr lang="es-ES" dirty="0"/>
          </a:p>
        </p:txBody>
      </p:sp>
      <p:pic>
        <p:nvPicPr>
          <p:cNvPr id="5" name="Imagen 4">
            <a:extLst>
              <a:ext uri="{FF2B5EF4-FFF2-40B4-BE49-F238E27FC236}">
                <a16:creationId xmlns:a16="http://schemas.microsoft.com/office/drawing/2014/main" id="{C70966E2-64F5-49F2-BAF6-535A808E5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29" y="2610537"/>
            <a:ext cx="2419918" cy="3067285"/>
          </a:xfrm>
          <a:prstGeom prst="rect">
            <a:avLst/>
          </a:prstGeom>
        </p:spPr>
      </p:pic>
    </p:spTree>
    <p:extLst>
      <p:ext uri="{BB962C8B-B14F-4D97-AF65-F5344CB8AC3E}">
        <p14:creationId xmlns:p14="http://schemas.microsoft.com/office/powerpoint/2010/main" val="1511719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Android</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5381624" y="1743872"/>
            <a:ext cx="6419850" cy="467937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5381624" y="1743872"/>
            <a:ext cx="6419849" cy="4524315"/>
          </a:xfrm>
          <a:prstGeom prst="rect">
            <a:avLst/>
          </a:prstGeom>
          <a:noFill/>
        </p:spPr>
        <p:txBody>
          <a:bodyPr wrap="square" rtlCol="0">
            <a:spAutoFit/>
          </a:bodyPr>
          <a:lstStyle/>
          <a:p>
            <a:pPr algn="just"/>
            <a:r>
              <a:rPr lang="es-ES" dirty="0"/>
              <a:t>Android es un sistema operativo móvil basado en núcleo Linux y otros software de código abierto. Fue diseñado para dispositivos móviles con pantalla táctil, como teléfonos inteligentes, tabletas, relojes inteligentes (Wear OS), automóviles (Android Auto) y televisores (Android TV). </a:t>
            </a:r>
          </a:p>
          <a:p>
            <a:pPr algn="just"/>
            <a:endParaRPr lang="es-ES" dirty="0"/>
          </a:p>
          <a:p>
            <a:pPr algn="just"/>
            <a:r>
              <a:rPr lang="es-ES" dirty="0"/>
              <a:t>Inicialmente fue desarrollado por Android Inc., que adquirió Google en 2005.</a:t>
            </a:r>
          </a:p>
          <a:p>
            <a:pPr algn="just"/>
            <a:endParaRPr lang="es-ES" dirty="0"/>
          </a:p>
          <a:p>
            <a:pPr algn="just"/>
            <a:r>
              <a:rPr lang="es-ES" dirty="0"/>
              <a:t>Android fue presentado en 2007 junto con la fundación del Open Handset Alliance (un consorcio de compañías de hardware, software y telecomunicaciones) para avanzar en los estándares abiertos de los dispositivos móviles</a:t>
            </a:r>
          </a:p>
          <a:p>
            <a:pPr algn="just"/>
            <a:endParaRPr lang="es-ES" dirty="0"/>
          </a:p>
        </p:txBody>
      </p:sp>
      <p:pic>
        <p:nvPicPr>
          <p:cNvPr id="8" name="Imagen 7">
            <a:extLst>
              <a:ext uri="{FF2B5EF4-FFF2-40B4-BE49-F238E27FC236}">
                <a16:creationId xmlns:a16="http://schemas.microsoft.com/office/drawing/2014/main" id="{55E89CEA-DC98-4A40-B833-5862E7922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8" y="785812"/>
            <a:ext cx="5286375" cy="5286375"/>
          </a:xfrm>
          <a:prstGeom prst="rect">
            <a:avLst/>
          </a:prstGeom>
        </p:spPr>
      </p:pic>
    </p:spTree>
    <p:extLst>
      <p:ext uri="{BB962C8B-B14F-4D97-AF65-F5344CB8AC3E}">
        <p14:creationId xmlns:p14="http://schemas.microsoft.com/office/powerpoint/2010/main" val="612645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1162638" y="459929"/>
            <a:ext cx="9866724" cy="707886"/>
          </a:xfrm>
          <a:prstGeom prst="rect">
            <a:avLst/>
          </a:prstGeom>
          <a:noFill/>
        </p:spPr>
        <p:txBody>
          <a:bodyPr wrap="square" rtlCol="0">
            <a:spAutoFit/>
          </a:bodyPr>
          <a:lstStyle/>
          <a:p>
            <a:pPr algn="ctr"/>
            <a:r>
              <a:rPr lang="es-ES" sz="4000" b="1" dirty="0"/>
              <a:t>Haiku</a:t>
            </a:r>
            <a:endParaRPr lang="es-CO" sz="40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235052" y="1885756"/>
            <a:ext cx="5994297" cy="425786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235052" y="1885756"/>
            <a:ext cx="5994297" cy="4247317"/>
          </a:xfrm>
          <a:prstGeom prst="rect">
            <a:avLst/>
          </a:prstGeom>
          <a:noFill/>
        </p:spPr>
        <p:txBody>
          <a:bodyPr wrap="square" rtlCol="0">
            <a:spAutoFit/>
          </a:bodyPr>
          <a:lstStyle/>
          <a:p>
            <a:pPr algn="just"/>
            <a:r>
              <a:rPr lang="es-ES" dirty="0"/>
              <a:t>Haiku es un sistema operativo de código abierto en desarrollo que se centra específicamente en la informática personal y multimedia. Inspirado por BeOS (Be Operación System), Haiku aspira a convertirse en un sistema rápido, eficiente, fácil de aprender y usar, sin descuidar su potencia para los usuarios de todos los niveles. El proyecto está dirigido por Haiku, Inc., una organización no lucrativa situada en Nueva York. Haiku está centrado en la informática personal y cuenta con un micronúcleo modular propio, llamado NewOS, el cual está altamente optimizado para trabajar con audio, vídeo, gráficos y animaciones en tres dimensiones, estando inspirado en el utilizado en BeOS</a:t>
            </a:r>
          </a:p>
        </p:txBody>
      </p:sp>
      <p:pic>
        <p:nvPicPr>
          <p:cNvPr id="6" name="Imagen 5">
            <a:extLst>
              <a:ext uri="{FF2B5EF4-FFF2-40B4-BE49-F238E27FC236}">
                <a16:creationId xmlns:a16="http://schemas.microsoft.com/office/drawing/2014/main" id="{63F2F726-F094-4D1D-994D-6D3438B84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748" y="2452076"/>
            <a:ext cx="5537200" cy="3114675"/>
          </a:xfrm>
          <a:prstGeom prst="rect">
            <a:avLst/>
          </a:prstGeom>
        </p:spPr>
      </p:pic>
    </p:spTree>
    <p:extLst>
      <p:ext uri="{BB962C8B-B14F-4D97-AF65-F5344CB8AC3E}">
        <p14:creationId xmlns:p14="http://schemas.microsoft.com/office/powerpoint/2010/main" val="2224404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dirty="0" err="1"/>
              <a:t>eComStation</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6324600" y="1743872"/>
            <a:ext cx="5476874" cy="467937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6324600" y="1743872"/>
            <a:ext cx="5476873" cy="4801314"/>
          </a:xfrm>
          <a:prstGeom prst="rect">
            <a:avLst/>
          </a:prstGeom>
          <a:noFill/>
        </p:spPr>
        <p:txBody>
          <a:bodyPr wrap="square" rtlCol="0">
            <a:spAutoFit/>
          </a:bodyPr>
          <a:lstStyle/>
          <a:p>
            <a:pPr algn="just"/>
            <a:r>
              <a:rPr lang="es-ES" dirty="0" err="1"/>
              <a:t>eComStation</a:t>
            </a:r>
            <a:r>
              <a:rPr lang="es-ES" dirty="0"/>
              <a:t> (o </a:t>
            </a:r>
            <a:r>
              <a:rPr lang="es-ES" dirty="0" err="1"/>
              <a:t>eCS</a:t>
            </a:r>
            <a:r>
              <a:rPr lang="es-ES" dirty="0"/>
              <a:t>) es el sistema operativo para PC, desarrollado por </a:t>
            </a:r>
            <a:r>
              <a:rPr lang="es-ES" dirty="0" err="1"/>
              <a:t>Serenity</a:t>
            </a:r>
            <a:r>
              <a:rPr lang="es-ES" dirty="0"/>
              <a:t> </a:t>
            </a:r>
            <a:r>
              <a:rPr lang="es-ES" dirty="0" err="1"/>
              <a:t>Systems</a:t>
            </a:r>
            <a:r>
              <a:rPr lang="es-ES" dirty="0"/>
              <a:t>, que está basado en OS/2 </a:t>
            </a:r>
            <a:r>
              <a:rPr lang="es-ES" dirty="0" err="1"/>
              <a:t>Warp</a:t>
            </a:r>
            <a:r>
              <a:rPr lang="es-ES" dirty="0"/>
              <a:t> 4.5, incluyendo una nueva interfaz gráfica y varias mejoras, como el </a:t>
            </a:r>
            <a:r>
              <a:rPr lang="es-ES" dirty="0" err="1"/>
              <a:t>Journaling</a:t>
            </a:r>
            <a:r>
              <a:rPr lang="es-ES" dirty="0"/>
              <a:t> File System, un sistema de archivos que es mucho más tolerante de fallos y que es usado por otros sistemas como AIX.</a:t>
            </a:r>
          </a:p>
          <a:p>
            <a:pPr algn="just"/>
            <a:endParaRPr lang="es-ES" dirty="0"/>
          </a:p>
          <a:p>
            <a:pPr algn="just"/>
            <a:r>
              <a:rPr lang="es-ES" dirty="0"/>
              <a:t>Este sistema integra la última versión del producto original de IBM (los llamados </a:t>
            </a:r>
            <a:r>
              <a:rPr lang="es-ES" dirty="0" err="1"/>
              <a:t>Convenience</a:t>
            </a:r>
            <a:r>
              <a:rPr lang="es-ES" dirty="0"/>
              <a:t> Pack) con otros productos que IBM distribuye separadamente por algún motivo (como controladores USB) y diversos desarrollos de software, muchos de ellos open </a:t>
            </a:r>
            <a:r>
              <a:rPr lang="es-ES" dirty="0" err="1"/>
              <a:t>Source</a:t>
            </a:r>
            <a:r>
              <a:rPr lang="es-ES" dirty="0"/>
              <a:t>, para ofrecer al usuario un sistema actualizado, más completo y sencillo de instalar que el original de IBM.</a:t>
            </a:r>
          </a:p>
        </p:txBody>
      </p:sp>
      <p:pic>
        <p:nvPicPr>
          <p:cNvPr id="5" name="Imagen 4">
            <a:extLst>
              <a:ext uri="{FF2B5EF4-FFF2-40B4-BE49-F238E27FC236}">
                <a16:creationId xmlns:a16="http://schemas.microsoft.com/office/drawing/2014/main" id="{02774C83-602E-4B35-BA81-608EF6AC8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6" y="1843642"/>
            <a:ext cx="5705474" cy="4279105"/>
          </a:xfrm>
          <a:prstGeom prst="rect">
            <a:avLst/>
          </a:prstGeom>
        </p:spPr>
      </p:pic>
    </p:spTree>
    <p:extLst>
      <p:ext uri="{BB962C8B-B14F-4D97-AF65-F5344CB8AC3E}">
        <p14:creationId xmlns:p14="http://schemas.microsoft.com/office/powerpoint/2010/main" val="2866038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430051" y="434752"/>
            <a:ext cx="7179497" cy="923330"/>
          </a:xfrm>
          <a:prstGeom prst="rect">
            <a:avLst/>
          </a:prstGeom>
          <a:noFill/>
        </p:spPr>
        <p:txBody>
          <a:bodyPr wrap="square" rtlCol="0">
            <a:spAutoFit/>
          </a:bodyPr>
          <a:lstStyle/>
          <a:p>
            <a:pPr algn="ctr"/>
            <a:r>
              <a:rPr lang="es-CO" sz="5400" dirty="0"/>
              <a:t>ReactOS</a:t>
            </a:r>
          </a:p>
        </p:txBody>
      </p:sp>
      <p:sp>
        <p:nvSpPr>
          <p:cNvPr id="4" name="Rectángulo 3">
            <a:extLst>
              <a:ext uri="{FF2B5EF4-FFF2-40B4-BE49-F238E27FC236}">
                <a16:creationId xmlns:a16="http://schemas.microsoft.com/office/drawing/2014/main" id="{0A15C798-0BEC-4935-BABE-8C93A0746DF0}"/>
              </a:ext>
            </a:extLst>
          </p:cNvPr>
          <p:cNvSpPr/>
          <p:nvPr/>
        </p:nvSpPr>
        <p:spPr>
          <a:xfrm>
            <a:off x="428625" y="1743872"/>
            <a:ext cx="6372226" cy="480932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428625" y="1743872"/>
            <a:ext cx="6372226" cy="5078313"/>
          </a:xfrm>
          <a:prstGeom prst="rect">
            <a:avLst/>
          </a:prstGeom>
          <a:noFill/>
        </p:spPr>
        <p:txBody>
          <a:bodyPr wrap="square" rtlCol="0">
            <a:spAutoFit/>
          </a:bodyPr>
          <a:lstStyle/>
          <a:p>
            <a:pPr algn="just"/>
            <a:r>
              <a:rPr lang="es-ES" dirty="0"/>
              <a:t>ReactOS es un sistema operativo libre y de código abierto para PC x86/x64 desarrollado para ser compatible a nivel binario con programas informáticos y controladores de dispositivos diseñados para Microsoft Windows Server 2003 y versiones posteriores. ReactOS ha sido señalado como un posible reemplazo drop-in de código abierto para Windows y por su información sobre las APIs de Windows indocumentadas.</a:t>
            </a:r>
          </a:p>
          <a:p>
            <a:pPr algn="just"/>
            <a:endParaRPr lang="es-ES" dirty="0"/>
          </a:p>
          <a:p>
            <a:pPr algn="just"/>
            <a:r>
              <a:rPr lang="es-ES" dirty="0"/>
              <a:t>ReactOS se encuentra en desarrollo desde 1996. A octubre de 2020 ReactOS se considera software alfa que, si bien posee características incompletas, muchas aplicaciones de Windows ya funcionan (por ejemplo, Adobe Reader, OpenOffice, etc.​),​ y por lo tanto es recomendado por desarrolladores solamente para propósitos de evaluación y prueba</a:t>
            </a:r>
          </a:p>
          <a:p>
            <a:pPr algn="just"/>
            <a:endParaRPr lang="es-ES" dirty="0"/>
          </a:p>
        </p:txBody>
      </p:sp>
      <p:pic>
        <p:nvPicPr>
          <p:cNvPr id="6" name="Imagen 5">
            <a:extLst>
              <a:ext uri="{FF2B5EF4-FFF2-40B4-BE49-F238E27FC236}">
                <a16:creationId xmlns:a16="http://schemas.microsoft.com/office/drawing/2014/main" id="{7AA6C41B-46AF-479B-BB18-60639D109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394" y="2267348"/>
            <a:ext cx="5021399" cy="3762375"/>
          </a:xfrm>
          <a:prstGeom prst="rect">
            <a:avLst/>
          </a:prstGeom>
        </p:spPr>
      </p:pic>
    </p:spTree>
    <p:extLst>
      <p:ext uri="{BB962C8B-B14F-4D97-AF65-F5344CB8AC3E}">
        <p14:creationId xmlns:p14="http://schemas.microsoft.com/office/powerpoint/2010/main" val="94351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CO" sz="5400" dirty="0"/>
              <a:t>Syllable Desktop</a:t>
            </a:r>
          </a:p>
        </p:txBody>
      </p:sp>
      <p:sp>
        <p:nvSpPr>
          <p:cNvPr id="4" name="Rectángulo 3">
            <a:extLst>
              <a:ext uri="{FF2B5EF4-FFF2-40B4-BE49-F238E27FC236}">
                <a16:creationId xmlns:a16="http://schemas.microsoft.com/office/drawing/2014/main" id="{0A15C798-0BEC-4935-BABE-8C93A0746DF0}"/>
              </a:ext>
            </a:extLst>
          </p:cNvPr>
          <p:cNvSpPr/>
          <p:nvPr/>
        </p:nvSpPr>
        <p:spPr>
          <a:xfrm>
            <a:off x="6191250" y="1743872"/>
            <a:ext cx="5610224" cy="467937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6191250" y="1743872"/>
            <a:ext cx="5610223" cy="4524315"/>
          </a:xfrm>
          <a:prstGeom prst="rect">
            <a:avLst/>
          </a:prstGeom>
          <a:noFill/>
        </p:spPr>
        <p:txBody>
          <a:bodyPr wrap="square" rtlCol="0">
            <a:spAutoFit/>
          </a:bodyPr>
          <a:lstStyle/>
          <a:p>
            <a:pPr algn="just"/>
            <a:r>
              <a:rPr lang="es-ES" dirty="0"/>
              <a:t>Lanzado en 2002 y basado en AtheOS, Syllable Desktop es un sistema para usuarios sin conocimientos de técnica informática. Salvo contadas excepciones, instalar un programa es extraer un paquete .zip y abrir las aplicaciones contenidas dentro, o bien arrastrarlas al escritorio desde un Disco compacto, memoria USB o cualquier otro medio soportado. </a:t>
            </a:r>
          </a:p>
          <a:p>
            <a:pPr algn="just"/>
            <a:r>
              <a:rPr lang="es-ES" dirty="0"/>
              <a:t>Para desinstalar las aplicaciones basta con borrarlas. Instalar un hardware sigue un proceso similar: basta con arrastran los controladores a la carpeta /device/drivers y se conecta el dispositivo, de esta manera Syllable Desktop lo reconoce y comienza a operar de manera automática. No se es necesario reiniciar el sistema ni modificar el kernel. </a:t>
            </a:r>
          </a:p>
        </p:txBody>
      </p:sp>
      <p:pic>
        <p:nvPicPr>
          <p:cNvPr id="6" name="Imagen 5">
            <a:extLst>
              <a:ext uri="{FF2B5EF4-FFF2-40B4-BE49-F238E27FC236}">
                <a16:creationId xmlns:a16="http://schemas.microsoft.com/office/drawing/2014/main" id="{CF293EFC-D682-4141-85EB-59ACF1C58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7" y="1969235"/>
            <a:ext cx="5610222" cy="4207667"/>
          </a:xfrm>
          <a:prstGeom prst="rect">
            <a:avLst/>
          </a:prstGeom>
        </p:spPr>
      </p:pic>
    </p:spTree>
    <p:extLst>
      <p:ext uri="{BB962C8B-B14F-4D97-AF65-F5344CB8AC3E}">
        <p14:creationId xmlns:p14="http://schemas.microsoft.com/office/powerpoint/2010/main" val="2449018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430051" y="434752"/>
            <a:ext cx="7179497" cy="923330"/>
          </a:xfrm>
          <a:prstGeom prst="rect">
            <a:avLst/>
          </a:prstGeom>
          <a:noFill/>
        </p:spPr>
        <p:txBody>
          <a:bodyPr wrap="square" rtlCol="0">
            <a:spAutoFit/>
          </a:bodyPr>
          <a:lstStyle/>
          <a:p>
            <a:pPr algn="ctr"/>
            <a:r>
              <a:rPr lang="es-CO" sz="5400" dirty="0"/>
              <a:t>FreeDOS</a:t>
            </a:r>
          </a:p>
        </p:txBody>
      </p:sp>
      <p:sp>
        <p:nvSpPr>
          <p:cNvPr id="4" name="Rectángulo 3">
            <a:extLst>
              <a:ext uri="{FF2B5EF4-FFF2-40B4-BE49-F238E27FC236}">
                <a16:creationId xmlns:a16="http://schemas.microsoft.com/office/drawing/2014/main" id="{0A15C798-0BEC-4935-BABE-8C93A0746DF0}"/>
              </a:ext>
            </a:extLst>
          </p:cNvPr>
          <p:cNvSpPr/>
          <p:nvPr/>
        </p:nvSpPr>
        <p:spPr>
          <a:xfrm>
            <a:off x="428625" y="1743872"/>
            <a:ext cx="6372226" cy="480932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428625" y="1743872"/>
            <a:ext cx="6372226" cy="5078313"/>
          </a:xfrm>
          <a:prstGeom prst="rect">
            <a:avLst/>
          </a:prstGeom>
          <a:noFill/>
        </p:spPr>
        <p:txBody>
          <a:bodyPr wrap="square" rtlCol="0">
            <a:spAutoFit/>
          </a:bodyPr>
          <a:lstStyle/>
          <a:p>
            <a:pPr algn="just"/>
            <a:r>
              <a:rPr lang="es-ES" dirty="0"/>
              <a:t>FreeDOS es un sistema operativo libre para computadoras compatible IBM PC. Pretende proporcionar un entorno completo compatible con DOS para la ejecución de software heredado y el soporte de sistemas integrados.</a:t>
            </a:r>
          </a:p>
          <a:p>
            <a:pPr algn="just"/>
            <a:endParaRPr lang="es-ES" dirty="0"/>
          </a:p>
          <a:p>
            <a:pPr algn="just"/>
            <a:r>
              <a:rPr lang="es-ES" dirty="0"/>
              <a:t>FreeDOS puede ser arrancado desde una memoria USB.4​ Está diseñado para funcionar bajo virtualización o emulación x86. </a:t>
            </a:r>
          </a:p>
          <a:p>
            <a:pPr algn="just"/>
            <a:endParaRPr lang="es-ES" dirty="0"/>
          </a:p>
          <a:p>
            <a:pPr algn="just"/>
            <a:r>
              <a:rPr lang="es-ES" dirty="0"/>
              <a:t>A diferencia de la mayoría de las versiones de MS-DOS,5​ FreeDOS está compuesto por software libre y de código abierto, licenciado bajo los términos de la GNU General Public License. Por lo tanto, su distribución básica no requiere derechos de licencia o derechos de autor y se permite la creación de distribuciones personalizadas</a:t>
            </a:r>
          </a:p>
          <a:p>
            <a:pPr algn="just"/>
            <a:endParaRPr lang="es-ES" dirty="0"/>
          </a:p>
        </p:txBody>
      </p:sp>
      <p:pic>
        <p:nvPicPr>
          <p:cNvPr id="5" name="Imagen 4">
            <a:extLst>
              <a:ext uri="{FF2B5EF4-FFF2-40B4-BE49-F238E27FC236}">
                <a16:creationId xmlns:a16="http://schemas.microsoft.com/office/drawing/2014/main" id="{DB3EEB99-A152-4D9A-976C-03956A397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155" y="2524124"/>
            <a:ext cx="5092065" cy="2828925"/>
          </a:xfrm>
          <a:prstGeom prst="rect">
            <a:avLst/>
          </a:prstGeom>
        </p:spPr>
      </p:pic>
    </p:spTree>
    <p:extLst>
      <p:ext uri="{BB962C8B-B14F-4D97-AF65-F5344CB8AC3E}">
        <p14:creationId xmlns:p14="http://schemas.microsoft.com/office/powerpoint/2010/main" val="3447002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2967335"/>
            <a:ext cx="7179497" cy="923330"/>
          </a:xfrm>
          <a:prstGeom prst="rect">
            <a:avLst/>
          </a:prstGeom>
          <a:noFill/>
        </p:spPr>
        <p:txBody>
          <a:bodyPr wrap="square" rtlCol="0">
            <a:spAutoFit/>
          </a:bodyPr>
          <a:lstStyle/>
          <a:p>
            <a:pPr algn="ctr"/>
            <a:r>
              <a:rPr lang="es-ES" sz="5400" b="1" dirty="0"/>
              <a:t>Webgrafía </a:t>
            </a:r>
            <a:endParaRPr lang="es-CO" sz="5400" b="1" dirty="0"/>
          </a:p>
        </p:txBody>
      </p:sp>
    </p:spTree>
    <p:extLst>
      <p:ext uri="{BB962C8B-B14F-4D97-AF65-F5344CB8AC3E}">
        <p14:creationId xmlns:p14="http://schemas.microsoft.com/office/powerpoint/2010/main" val="1250338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A15C798-0BEC-4935-BABE-8C93A0746DF0}"/>
              </a:ext>
            </a:extLst>
          </p:cNvPr>
          <p:cNvSpPr/>
          <p:nvPr/>
        </p:nvSpPr>
        <p:spPr>
          <a:xfrm>
            <a:off x="285750" y="262336"/>
            <a:ext cx="11620500" cy="633332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8" name="CuadroTexto 7">
            <a:extLst>
              <a:ext uri="{FF2B5EF4-FFF2-40B4-BE49-F238E27FC236}">
                <a16:creationId xmlns:a16="http://schemas.microsoft.com/office/drawing/2014/main" id="{AFBCE2B6-E9F7-4DD3-9193-8F747E9E6978}"/>
              </a:ext>
            </a:extLst>
          </p:cNvPr>
          <p:cNvSpPr txBox="1"/>
          <p:nvPr/>
        </p:nvSpPr>
        <p:spPr>
          <a:xfrm>
            <a:off x="285749" y="262336"/>
            <a:ext cx="11620499" cy="6186309"/>
          </a:xfrm>
          <a:prstGeom prst="rect">
            <a:avLst/>
          </a:prstGeom>
          <a:noFill/>
        </p:spPr>
        <p:txBody>
          <a:bodyPr wrap="square" rtlCol="0">
            <a:spAutoFit/>
          </a:bodyPr>
          <a:lstStyle/>
          <a:p>
            <a:pPr marL="285750" indent="-285750" algn="just">
              <a:buFont typeface="Arial" panose="020B0604020202020204" pitchFamily="34" charset="0"/>
              <a:buChar char="•"/>
            </a:pPr>
            <a:r>
              <a:rPr lang="es-ES" dirty="0"/>
              <a:t>https://concepto.de/sistema-operativo/#ixzz6oFLk4xzg</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https://desarrollarinclusion.cilsa.org/tecnologia-inclusiva/que-es-un-sistema-operativo/</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https://sites.google.com/site/fgtce04grupo8/-cuales-son-los-sistemas-operativos-mas-usados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https://es.wikipedia.org/wiki/Microsoft_Windows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https://es.wikipedia.org/wiki/Windows_1.0</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https://es.wikipedia.org/wiki/Windows_2.0</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https://es.wikipedia.org/wiki/Windows_3.0</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https://es.wikipedia.org/wiki/Windows_3.1</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https://es.wikipedia.org/wiki/Windows_95</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https://es.wikipedia.org/wiki/Windows_NT_4.0</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https://es.wikipedia.org/wiki/Windows_98</a:t>
            </a:r>
          </a:p>
          <a:p>
            <a:pPr marL="285750" indent="-285750" algn="just">
              <a:buFont typeface="Arial" panose="020B0604020202020204" pitchFamily="34" charset="0"/>
              <a:buChar char="•"/>
            </a:pPr>
            <a:endParaRPr lang="es-ES" dirty="0"/>
          </a:p>
        </p:txBody>
      </p:sp>
    </p:spTree>
    <p:extLst>
      <p:ext uri="{BB962C8B-B14F-4D97-AF65-F5344CB8AC3E}">
        <p14:creationId xmlns:p14="http://schemas.microsoft.com/office/powerpoint/2010/main" val="4239816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A15C798-0BEC-4935-BABE-8C93A0746DF0}"/>
              </a:ext>
            </a:extLst>
          </p:cNvPr>
          <p:cNvSpPr/>
          <p:nvPr/>
        </p:nvSpPr>
        <p:spPr>
          <a:xfrm>
            <a:off x="285750" y="262336"/>
            <a:ext cx="11620500" cy="633332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8" name="CuadroTexto 7">
            <a:extLst>
              <a:ext uri="{FF2B5EF4-FFF2-40B4-BE49-F238E27FC236}">
                <a16:creationId xmlns:a16="http://schemas.microsoft.com/office/drawing/2014/main" id="{AFBCE2B6-E9F7-4DD3-9193-8F747E9E6978}"/>
              </a:ext>
            </a:extLst>
          </p:cNvPr>
          <p:cNvSpPr txBox="1"/>
          <p:nvPr/>
        </p:nvSpPr>
        <p:spPr>
          <a:xfrm>
            <a:off x="285750" y="262336"/>
            <a:ext cx="11610976" cy="6463308"/>
          </a:xfrm>
          <a:prstGeom prst="rect">
            <a:avLst/>
          </a:prstGeom>
          <a:noFill/>
        </p:spPr>
        <p:txBody>
          <a:bodyPr wrap="square" rtlCol="0">
            <a:spAutoFit/>
          </a:bodyPr>
          <a:lstStyle/>
          <a:p>
            <a:pPr marL="285750" indent="-285750" algn="just">
              <a:buFont typeface="Arial" panose="020B0604020202020204" pitchFamily="34" charset="0"/>
              <a:buChar char="•"/>
            </a:pPr>
            <a:r>
              <a:rPr lang="es-ES" dirty="0"/>
              <a:t>https://es.wikipedia.org/wiki/Windows_2000</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https://es.wikipedia.org/wiki/Windows_Me</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https://es.wikipedia.org/wiki/Windows_XP</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https://es.wikipedia.org/wiki/Windows_Vista</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https://es.wikipedia.org/wiki/Windows_7</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https://es.wikipedia.org/wiki/Windows_8</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https://es.wikipedia.org/wiki/Windows_8.1</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https://es.wikipedia.org/wiki/Windows_10</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https://es.wikipedia.org/wiki/MacOS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https://es.wikipedia.org/wiki/Chrome_OS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https://es.wikipedia.org/wiki/Android</a:t>
            </a:r>
          </a:p>
          <a:p>
            <a:pPr algn="just"/>
            <a:endParaRPr lang="es-ES" dirty="0"/>
          </a:p>
          <a:p>
            <a:pPr algn="just"/>
            <a:endParaRPr lang="es-ES" dirty="0"/>
          </a:p>
        </p:txBody>
      </p:sp>
    </p:spTree>
    <p:extLst>
      <p:ext uri="{BB962C8B-B14F-4D97-AF65-F5344CB8AC3E}">
        <p14:creationId xmlns:p14="http://schemas.microsoft.com/office/powerpoint/2010/main" val="390894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A15C798-0BEC-4935-BABE-8C93A0746DF0}"/>
              </a:ext>
            </a:extLst>
          </p:cNvPr>
          <p:cNvSpPr/>
          <p:nvPr/>
        </p:nvSpPr>
        <p:spPr>
          <a:xfrm>
            <a:off x="285749" y="262336"/>
            <a:ext cx="11620500" cy="275708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8" name="CuadroTexto 7">
            <a:extLst>
              <a:ext uri="{FF2B5EF4-FFF2-40B4-BE49-F238E27FC236}">
                <a16:creationId xmlns:a16="http://schemas.microsoft.com/office/drawing/2014/main" id="{AFBCE2B6-E9F7-4DD3-9193-8F747E9E6978}"/>
              </a:ext>
            </a:extLst>
          </p:cNvPr>
          <p:cNvSpPr txBox="1"/>
          <p:nvPr/>
        </p:nvSpPr>
        <p:spPr>
          <a:xfrm>
            <a:off x="285749" y="262336"/>
            <a:ext cx="11620499" cy="3416320"/>
          </a:xfrm>
          <a:prstGeom prst="rect">
            <a:avLst/>
          </a:prstGeom>
          <a:noFill/>
        </p:spPr>
        <p:txBody>
          <a:bodyPr wrap="square" rtlCol="0">
            <a:spAutoFit/>
          </a:bodyPr>
          <a:lstStyle/>
          <a:p>
            <a:pPr marL="285750" indent="-285750" algn="just">
              <a:buFont typeface="Arial" panose="020B0604020202020204" pitchFamily="34" charset="0"/>
              <a:buChar char="•"/>
            </a:pPr>
            <a:r>
              <a:rPr lang="es-ES" dirty="0"/>
              <a:t>https://es.wikipedia.org/wiki/Haiku_(sistema_operativo)</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https://es.wikipedia.org/wiki/EComStation</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https://es.wikipedia.org/wiki/ReactOS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https://es.wikipedia.org/wiki/Syllable</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https://es.wikipedia.org/wiki/FreeDOS</a:t>
            </a:r>
          </a:p>
          <a:p>
            <a:pPr algn="just"/>
            <a:endParaRPr lang="es-ES" dirty="0"/>
          </a:p>
          <a:p>
            <a:pPr algn="just"/>
            <a:endParaRPr lang="es-ES" dirty="0"/>
          </a:p>
          <a:p>
            <a:pPr algn="just"/>
            <a:endParaRPr lang="es-ES" dirty="0"/>
          </a:p>
        </p:txBody>
      </p:sp>
    </p:spTree>
    <p:extLst>
      <p:ext uri="{BB962C8B-B14F-4D97-AF65-F5344CB8AC3E}">
        <p14:creationId xmlns:p14="http://schemas.microsoft.com/office/powerpoint/2010/main" val="24979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Funciones de un SO</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410193" y="1714535"/>
            <a:ext cx="8192057" cy="480131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9" name="CuadroTexto 8">
            <a:extLst>
              <a:ext uri="{FF2B5EF4-FFF2-40B4-BE49-F238E27FC236}">
                <a16:creationId xmlns:a16="http://schemas.microsoft.com/office/drawing/2014/main" id="{5B998AC8-360D-40D1-A6F4-D62BE7034F16}"/>
              </a:ext>
            </a:extLst>
          </p:cNvPr>
          <p:cNvSpPr txBox="1"/>
          <p:nvPr/>
        </p:nvSpPr>
        <p:spPr>
          <a:xfrm>
            <a:off x="410193" y="1714535"/>
            <a:ext cx="8192057" cy="4801314"/>
          </a:xfrm>
          <a:prstGeom prst="rect">
            <a:avLst/>
          </a:prstGeom>
          <a:noFill/>
        </p:spPr>
        <p:txBody>
          <a:bodyPr wrap="square" rtlCol="0">
            <a:spAutoFit/>
          </a:bodyPr>
          <a:lstStyle/>
          <a:p>
            <a:pPr marL="342900" indent="-342900" algn="just">
              <a:buClr>
                <a:schemeClr val="bg1"/>
              </a:buClr>
              <a:buFont typeface="Arial" panose="020B0604020202020204" pitchFamily="34" charset="0"/>
              <a:buChar char="•"/>
            </a:pPr>
            <a:r>
              <a:rPr lang="es-ES" dirty="0"/>
              <a:t>Gestionar la Ram y distribuir recursos para ejecutar aplicaciones.</a:t>
            </a:r>
          </a:p>
          <a:p>
            <a:pPr marL="342900" indent="-342900" algn="just">
              <a:buClr>
                <a:schemeClr val="bg1"/>
              </a:buClr>
              <a:buFont typeface="Arial" panose="020B0604020202020204" pitchFamily="34" charset="0"/>
              <a:buChar char="•"/>
            </a:pPr>
            <a:endParaRPr lang="es-ES" dirty="0"/>
          </a:p>
          <a:p>
            <a:pPr marL="342900" indent="-342900" algn="just">
              <a:buClr>
                <a:schemeClr val="bg1"/>
              </a:buClr>
              <a:buFont typeface="Arial" panose="020B0604020202020204" pitchFamily="34" charset="0"/>
              <a:buChar char="•"/>
            </a:pPr>
            <a:r>
              <a:rPr lang="es-ES" dirty="0"/>
              <a:t>Administrar la GPU.</a:t>
            </a:r>
          </a:p>
          <a:p>
            <a:pPr marL="342900" indent="-342900" algn="just">
              <a:buClr>
                <a:schemeClr val="bg1"/>
              </a:buClr>
              <a:buFont typeface="Arial" panose="020B0604020202020204" pitchFamily="34" charset="0"/>
              <a:buChar char="•"/>
            </a:pPr>
            <a:endParaRPr lang="es-ES" dirty="0"/>
          </a:p>
          <a:p>
            <a:pPr marL="342900" indent="-342900" algn="just">
              <a:buClr>
                <a:schemeClr val="bg1"/>
              </a:buClr>
              <a:buFont typeface="Arial" panose="020B0604020202020204" pitchFamily="34" charset="0"/>
              <a:buChar char="•"/>
            </a:pPr>
            <a:r>
              <a:rPr lang="es-ES" dirty="0"/>
              <a:t>Administra y direcciona los datos de entrada y salida por medio de los drivers. </a:t>
            </a:r>
          </a:p>
          <a:p>
            <a:pPr marL="342900" indent="-342900" algn="just">
              <a:buClr>
                <a:schemeClr val="bg1"/>
              </a:buClr>
              <a:buFont typeface="Arial" panose="020B0604020202020204" pitchFamily="34" charset="0"/>
              <a:buChar char="•"/>
            </a:pPr>
            <a:endParaRPr lang="es-ES" dirty="0"/>
          </a:p>
          <a:p>
            <a:pPr marL="342900" indent="-342900" algn="just">
              <a:buClr>
                <a:schemeClr val="bg1"/>
              </a:buClr>
              <a:buFont typeface="Arial" panose="020B0604020202020204" pitchFamily="34" charset="0"/>
              <a:buChar char="•"/>
            </a:pPr>
            <a:r>
              <a:rPr lang="es-ES" dirty="0"/>
              <a:t>Administrar la información para garantizar el mejor rendimiento del PC.</a:t>
            </a:r>
          </a:p>
          <a:p>
            <a:pPr marL="342900" indent="-342900" algn="just">
              <a:buClr>
                <a:schemeClr val="bg1"/>
              </a:buClr>
              <a:buFont typeface="Arial" panose="020B0604020202020204" pitchFamily="34" charset="0"/>
              <a:buChar char="•"/>
            </a:pPr>
            <a:endParaRPr lang="es-ES" dirty="0"/>
          </a:p>
          <a:p>
            <a:pPr marL="342900" indent="-342900" algn="just">
              <a:buClr>
                <a:schemeClr val="bg1"/>
              </a:buClr>
              <a:buFont typeface="Arial" panose="020B0604020202020204" pitchFamily="34" charset="0"/>
              <a:buChar char="•"/>
            </a:pPr>
            <a:r>
              <a:rPr lang="es-ES" dirty="0"/>
              <a:t>Dirigir las autorizaciones de uso para los usuarios según su prioridad o beneficios. </a:t>
            </a:r>
          </a:p>
          <a:p>
            <a:pPr marL="342900" indent="-342900" algn="just">
              <a:buClr>
                <a:schemeClr val="bg1"/>
              </a:buClr>
              <a:buFont typeface="Arial" panose="020B0604020202020204" pitchFamily="34" charset="0"/>
              <a:buChar char="•"/>
            </a:pPr>
            <a:endParaRPr lang="es-ES" dirty="0"/>
          </a:p>
          <a:p>
            <a:pPr marL="342900" indent="-342900" algn="just">
              <a:buClr>
                <a:schemeClr val="bg1"/>
              </a:buClr>
              <a:buFont typeface="Arial" panose="020B0604020202020204" pitchFamily="34" charset="0"/>
              <a:buChar char="•"/>
            </a:pPr>
            <a:r>
              <a:rPr lang="es-ES" dirty="0"/>
              <a:t>Administrar el gestor de archivos permitiendo accesibilidad a estos, su estructura arbórea, rapidez y gestión en usos que estén involucrados con este campo. 	 </a:t>
            </a:r>
          </a:p>
          <a:p>
            <a:pPr marL="285750" indent="-285750">
              <a:buClr>
                <a:schemeClr val="bg1"/>
              </a:buClr>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CDC81FD9-F723-445D-A1FA-E3189163F24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397" b="99471" l="6173" r="96825">
                        <a14:foregroundMark x1="64374" y1="66138" x2="64374" y2="66138"/>
                      </a14:backgroundRemoval>
                    </a14:imgEffect>
                  </a14:imgLayer>
                </a14:imgProps>
              </a:ext>
              <a:ext uri="{28A0092B-C50C-407E-A947-70E740481C1C}">
                <a14:useLocalDpi xmlns:a14="http://schemas.microsoft.com/office/drawing/2010/main" val="0"/>
              </a:ext>
            </a:extLst>
          </a:blip>
          <a:stretch>
            <a:fillRect/>
          </a:stretch>
        </p:blipFill>
        <p:spPr>
          <a:xfrm>
            <a:off x="8773007" y="3014792"/>
            <a:ext cx="3301200" cy="2200800"/>
          </a:xfrm>
          <a:prstGeom prst="rect">
            <a:avLst/>
          </a:prstGeom>
        </p:spPr>
      </p:pic>
    </p:spTree>
    <p:extLst>
      <p:ext uri="{BB962C8B-B14F-4D97-AF65-F5344CB8AC3E}">
        <p14:creationId xmlns:p14="http://schemas.microsoft.com/office/powerpoint/2010/main" val="1405748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Tipos de SO</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3589750" y="1552610"/>
            <a:ext cx="8192057" cy="501964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9" name="CuadroTexto 8">
            <a:extLst>
              <a:ext uri="{FF2B5EF4-FFF2-40B4-BE49-F238E27FC236}">
                <a16:creationId xmlns:a16="http://schemas.microsoft.com/office/drawing/2014/main" id="{5B998AC8-360D-40D1-A6F4-D62BE7034F16}"/>
              </a:ext>
            </a:extLst>
          </p:cNvPr>
          <p:cNvSpPr txBox="1"/>
          <p:nvPr/>
        </p:nvSpPr>
        <p:spPr>
          <a:xfrm>
            <a:off x="3589750" y="1552610"/>
            <a:ext cx="8192057" cy="5355312"/>
          </a:xfrm>
          <a:prstGeom prst="rect">
            <a:avLst/>
          </a:prstGeom>
          <a:noFill/>
        </p:spPr>
        <p:txBody>
          <a:bodyPr wrap="square" rtlCol="0">
            <a:spAutoFit/>
          </a:bodyPr>
          <a:lstStyle/>
          <a:p>
            <a:pPr algn="just">
              <a:buClr>
                <a:schemeClr val="bg1"/>
              </a:buClr>
            </a:pPr>
            <a:r>
              <a:rPr lang="es-ES" dirty="0"/>
              <a:t> Los tipos de sistema operativa varían según el hardware y la funcionalidad de cada dispositivo:</a:t>
            </a:r>
          </a:p>
          <a:p>
            <a:pPr marL="285750" indent="-285750" algn="just">
              <a:buClr>
                <a:schemeClr val="bg1"/>
              </a:buClr>
              <a:buFont typeface="Arial" panose="020B0604020202020204" pitchFamily="34" charset="0"/>
              <a:buChar char="•"/>
            </a:pPr>
            <a:r>
              <a:rPr lang="es-ES" b="1" dirty="0"/>
              <a:t>Según el usuario pueden ser:</a:t>
            </a:r>
          </a:p>
          <a:p>
            <a:pPr marL="742950" lvl="1" indent="-285750" algn="just">
              <a:buClr>
                <a:schemeClr val="bg1"/>
              </a:buClr>
              <a:buFont typeface="Arial" panose="020B0604020202020204" pitchFamily="34" charset="0"/>
              <a:buChar char="•"/>
            </a:pPr>
            <a:r>
              <a:rPr lang="es-ES" b="1" dirty="0"/>
              <a:t>Multiusuario: </a:t>
            </a:r>
            <a:r>
              <a:rPr lang="es-ES" dirty="0"/>
              <a:t>SO que permite que varios usuarios ejecuten simultáneamente sus tareas.</a:t>
            </a:r>
          </a:p>
          <a:p>
            <a:pPr marL="742950" lvl="1" indent="-285750" algn="just">
              <a:buClr>
                <a:schemeClr val="bg1"/>
              </a:buClr>
              <a:buFont typeface="Arial" panose="020B0604020202020204" pitchFamily="34" charset="0"/>
              <a:buChar char="•"/>
            </a:pPr>
            <a:r>
              <a:rPr lang="es-ES" b="1" dirty="0"/>
              <a:t>Monousuario: </a:t>
            </a:r>
            <a:r>
              <a:rPr lang="es-ES" dirty="0"/>
              <a:t>SO que permite ejecutar los programas y tareas a un usuario a la vez. </a:t>
            </a:r>
            <a:endParaRPr lang="es-ES" b="1" dirty="0"/>
          </a:p>
          <a:p>
            <a:pPr marL="285750" indent="-285750" algn="just">
              <a:buClr>
                <a:schemeClr val="bg1"/>
              </a:buClr>
              <a:buFont typeface="Arial" panose="020B0604020202020204" pitchFamily="34" charset="0"/>
              <a:buChar char="•"/>
            </a:pPr>
            <a:endParaRPr lang="es-ES" b="1" dirty="0"/>
          </a:p>
          <a:p>
            <a:pPr marL="285750" indent="-285750" algn="just">
              <a:buClr>
                <a:schemeClr val="bg1"/>
              </a:buClr>
              <a:buFont typeface="Arial" panose="020B0604020202020204" pitchFamily="34" charset="0"/>
              <a:buChar char="•"/>
            </a:pPr>
            <a:r>
              <a:rPr lang="es-ES" b="1" dirty="0"/>
              <a:t>Según la gestión de tareas pueden ser:</a:t>
            </a:r>
          </a:p>
          <a:p>
            <a:pPr marL="742950" lvl="1" indent="-285750" algn="just">
              <a:buClr>
                <a:schemeClr val="bg1"/>
              </a:buClr>
              <a:buFont typeface="Arial" panose="020B0604020202020204" pitchFamily="34" charset="0"/>
              <a:buChar char="•"/>
            </a:pPr>
            <a:r>
              <a:rPr lang="es-ES" b="1" dirty="0"/>
              <a:t>Monotarea: </a:t>
            </a:r>
            <a:r>
              <a:rPr lang="es-ES" dirty="0"/>
              <a:t>SO que solo puede ejecutar una instrucción a la vez. </a:t>
            </a:r>
          </a:p>
          <a:p>
            <a:pPr marL="742950" lvl="1" indent="-285750" algn="just">
              <a:buClr>
                <a:schemeClr val="bg1"/>
              </a:buClr>
              <a:buFont typeface="Arial" panose="020B0604020202020204" pitchFamily="34" charset="0"/>
              <a:buChar char="•"/>
            </a:pPr>
            <a:r>
              <a:rPr lang="es-ES" b="1" dirty="0"/>
              <a:t>Multitarea: </a:t>
            </a:r>
            <a:r>
              <a:rPr lang="es-ES" dirty="0"/>
              <a:t>SO que puede ejecutar varios procesos al mismo tiempo.</a:t>
            </a:r>
            <a:endParaRPr lang="es-ES" b="1" dirty="0"/>
          </a:p>
          <a:p>
            <a:pPr marL="285750" indent="-285750" algn="just">
              <a:buClr>
                <a:schemeClr val="bg1"/>
              </a:buClr>
              <a:buFont typeface="Arial" panose="020B0604020202020204" pitchFamily="34" charset="0"/>
              <a:buChar char="•"/>
            </a:pPr>
            <a:endParaRPr lang="es-ES" b="1" dirty="0"/>
          </a:p>
          <a:p>
            <a:pPr marL="285750" indent="-285750" algn="just">
              <a:buClr>
                <a:schemeClr val="bg1"/>
              </a:buClr>
              <a:buFont typeface="Arial" panose="020B0604020202020204" pitchFamily="34" charset="0"/>
              <a:buChar char="•"/>
            </a:pPr>
            <a:r>
              <a:rPr lang="es-ES" b="1" dirty="0"/>
              <a:t>Según la gestión de recursos pueden ser: </a:t>
            </a:r>
          </a:p>
          <a:p>
            <a:pPr marL="742950" lvl="1" indent="-285750" algn="just">
              <a:buClr>
                <a:schemeClr val="bg1"/>
              </a:buClr>
              <a:buFont typeface="Arial" panose="020B0604020202020204" pitchFamily="34" charset="0"/>
              <a:buChar char="•"/>
            </a:pPr>
            <a:r>
              <a:rPr lang="es-ES" b="1" dirty="0"/>
              <a:t>Centralizado: </a:t>
            </a:r>
            <a:r>
              <a:rPr lang="es-ES" dirty="0"/>
              <a:t>SO que permite administrar los recursos de un computador.</a:t>
            </a:r>
          </a:p>
          <a:p>
            <a:pPr marL="742950" lvl="1" indent="-285750" algn="just">
              <a:buClr>
                <a:schemeClr val="bg1"/>
              </a:buClr>
              <a:buFont typeface="Arial" panose="020B0604020202020204" pitchFamily="34" charset="0"/>
              <a:buChar char="•"/>
            </a:pPr>
            <a:r>
              <a:rPr lang="es-ES" b="1" dirty="0"/>
              <a:t>Distribuido: </a:t>
            </a:r>
            <a:r>
              <a:rPr lang="es-ES" dirty="0"/>
              <a:t>SO que permite administrar y ejecutar los procesos de varios computadores al mismo tiempo.</a:t>
            </a:r>
            <a:endParaRPr lang="es-ES" b="1" dirty="0"/>
          </a:p>
          <a:p>
            <a:pPr>
              <a:buClr>
                <a:schemeClr val="bg1"/>
              </a:buClr>
            </a:pPr>
            <a:endParaRPr lang="es-ES" b="1" dirty="0"/>
          </a:p>
        </p:txBody>
      </p:sp>
      <p:pic>
        <p:nvPicPr>
          <p:cNvPr id="6" name="Imagen 5">
            <a:extLst>
              <a:ext uri="{FF2B5EF4-FFF2-40B4-BE49-F238E27FC236}">
                <a16:creationId xmlns:a16="http://schemas.microsoft.com/office/drawing/2014/main" id="{3D36613F-2231-4653-ABB7-FDB1C21D6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93" y="2081230"/>
            <a:ext cx="2805812" cy="2695540"/>
          </a:xfrm>
          <a:prstGeom prst="rect">
            <a:avLst/>
          </a:prstGeom>
        </p:spPr>
      </p:pic>
    </p:spTree>
    <p:extLst>
      <p:ext uri="{BB962C8B-B14F-4D97-AF65-F5344CB8AC3E}">
        <p14:creationId xmlns:p14="http://schemas.microsoft.com/office/powerpoint/2010/main" val="90416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Ejemplos de SO</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370300" y="1743872"/>
            <a:ext cx="11451400" cy="467937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370300" y="1744669"/>
            <a:ext cx="11451400" cy="4247317"/>
          </a:xfrm>
          <a:prstGeom prst="rect">
            <a:avLst/>
          </a:prstGeom>
          <a:noFill/>
        </p:spPr>
        <p:txBody>
          <a:bodyPr wrap="square" rtlCol="0">
            <a:spAutoFit/>
          </a:bodyPr>
          <a:lstStyle/>
          <a:p>
            <a:pPr algn="just"/>
            <a:r>
              <a:rPr lang="es-ES" dirty="0"/>
              <a:t>Entre los sistemas operativos mas populares están:</a:t>
            </a:r>
          </a:p>
          <a:p>
            <a:pPr algn="just"/>
            <a:endParaRPr lang="es-ES" dirty="0"/>
          </a:p>
          <a:p>
            <a:pPr algn="just"/>
            <a:r>
              <a:rPr lang="es-ES" b="1" dirty="0"/>
              <a:t>Windows</a:t>
            </a:r>
            <a:r>
              <a:rPr lang="es-ES" dirty="0"/>
              <a:t>: El sistema operativo más usado en el Mundo entre sus versiones esta Windows XP, Windows Vista, Windows 7, Windows 8, y su Ultima versión Windows 10.</a:t>
            </a:r>
          </a:p>
          <a:p>
            <a:pPr algn="just"/>
            <a:endParaRPr lang="es-ES" dirty="0"/>
          </a:p>
          <a:p>
            <a:pPr algn="just"/>
            <a:r>
              <a:rPr lang="es-ES" b="1" dirty="0"/>
              <a:t>Linux</a:t>
            </a:r>
            <a:r>
              <a:rPr lang="es-ES" dirty="0"/>
              <a:t>: Se puede instalar en casi cualquier plataforma, incluso algunas que se consideran cerradas, es el favorito de muchos  por la solidez, confiabilidad y seguridad que ofrece a los usuarios, y sobre todo porque es gratis, de aquí parten muchos Sistemas Operativos basados en Linux incluyendo Android que es para móviles, para PC la distribución mas popular es UBUNTU.</a:t>
            </a:r>
          </a:p>
          <a:p>
            <a:pPr algn="just"/>
            <a:endParaRPr lang="es-ES" dirty="0"/>
          </a:p>
          <a:p>
            <a:pPr algn="just"/>
            <a:r>
              <a:rPr lang="es-ES" b="1" dirty="0"/>
              <a:t>MacOS</a:t>
            </a:r>
            <a:r>
              <a:rPr lang="es-ES" dirty="0"/>
              <a:t>: Es el sistema operativo de Apple con su ultima versión macOS Mojave, fácil de usar muy sólido y seguro, un derivado de Unix. La elegancia de este sistema reside en su interfaz gráfica, intuitivita y la facilidad con que se realizan las operaciones.</a:t>
            </a:r>
          </a:p>
          <a:p>
            <a:pPr algn="just"/>
            <a:endParaRPr lang="es-ES" dirty="0"/>
          </a:p>
          <a:p>
            <a:pPr algn="just"/>
            <a:r>
              <a:rPr lang="es-ES" dirty="0"/>
              <a:t>A continuación, veremos versiones y series de Windows, además de algunos extras. </a:t>
            </a:r>
          </a:p>
        </p:txBody>
      </p:sp>
    </p:spTree>
    <p:extLst>
      <p:ext uri="{BB962C8B-B14F-4D97-AF65-F5344CB8AC3E}">
        <p14:creationId xmlns:p14="http://schemas.microsoft.com/office/powerpoint/2010/main" val="3424782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2967335"/>
            <a:ext cx="7179497" cy="923330"/>
          </a:xfrm>
          <a:prstGeom prst="rect">
            <a:avLst/>
          </a:prstGeom>
          <a:noFill/>
        </p:spPr>
        <p:txBody>
          <a:bodyPr wrap="square" rtlCol="0">
            <a:spAutoFit/>
          </a:bodyPr>
          <a:lstStyle/>
          <a:p>
            <a:pPr algn="ctr"/>
            <a:r>
              <a:rPr lang="es-ES" sz="5400" b="1" dirty="0"/>
              <a:t>Windows</a:t>
            </a:r>
            <a:endParaRPr lang="es-CO" sz="5400" b="1" dirty="0"/>
          </a:p>
        </p:txBody>
      </p:sp>
    </p:spTree>
    <p:extLst>
      <p:ext uri="{BB962C8B-B14F-4D97-AF65-F5344CB8AC3E}">
        <p14:creationId xmlns:p14="http://schemas.microsoft.com/office/powerpoint/2010/main" val="1213932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Windows 1.0</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370300" y="1743872"/>
            <a:ext cx="6144800" cy="467937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370299" y="1744669"/>
            <a:ext cx="6144801" cy="4801314"/>
          </a:xfrm>
          <a:prstGeom prst="rect">
            <a:avLst/>
          </a:prstGeom>
          <a:noFill/>
        </p:spPr>
        <p:txBody>
          <a:bodyPr wrap="square" rtlCol="0">
            <a:spAutoFit/>
          </a:bodyPr>
          <a:lstStyle/>
          <a:p>
            <a:pPr algn="just"/>
            <a:r>
              <a:rPr lang="es-ES" dirty="0"/>
              <a:t>Fue el primer SO desarrollado y lanzado el 20 de noviembre de 1985. Fue el primer intento de Microsoft de implementar un ambiente operativo multitudinaria con interfaz de usuario gráfica en la plataforma de PC, para su funcionalidad se necesitaban un mínimo de 320kb de memoria RAM, una GPU y una unidad de disquete (se requieren dos unidades). </a:t>
            </a:r>
          </a:p>
          <a:p>
            <a:pPr algn="just"/>
            <a:endParaRPr lang="es-ES" dirty="0"/>
          </a:p>
          <a:p>
            <a:pPr algn="just"/>
            <a:r>
              <a:rPr lang="es-ES" dirty="0"/>
              <a:t>Este SO trajo un administrador de archivos, calculadora, calendario, tarjetero, reloj, libreta de apuntes y emulador de terminal. Se distribuía en 5 disquetes de 5¼ de 360 KB y su licencia Valia 99 dólares. </a:t>
            </a:r>
          </a:p>
          <a:p>
            <a:pPr algn="just"/>
            <a:endParaRPr lang="es-ES" dirty="0"/>
          </a:p>
          <a:p>
            <a:pPr algn="just"/>
            <a:r>
              <a:rPr lang="es-ES" dirty="0"/>
              <a:t>Dejó de recibir soporte el 31 de diciembre de 2001, durando 16 años .</a:t>
            </a:r>
          </a:p>
        </p:txBody>
      </p:sp>
      <p:pic>
        <p:nvPicPr>
          <p:cNvPr id="5" name="Imagen 4">
            <a:extLst>
              <a:ext uri="{FF2B5EF4-FFF2-40B4-BE49-F238E27FC236}">
                <a16:creationId xmlns:a16="http://schemas.microsoft.com/office/drawing/2014/main" id="{AE46CA6E-A083-4BC1-B85C-8084A6346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295" y="2502644"/>
            <a:ext cx="4761398" cy="3285364"/>
          </a:xfrm>
          <a:prstGeom prst="rect">
            <a:avLst/>
          </a:prstGeom>
        </p:spPr>
      </p:pic>
    </p:spTree>
    <p:extLst>
      <p:ext uri="{BB962C8B-B14F-4D97-AF65-F5344CB8AC3E}">
        <p14:creationId xmlns:p14="http://schemas.microsoft.com/office/powerpoint/2010/main" val="3170192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AB2800-32A8-482C-9184-CD26871E1639}"/>
              </a:ext>
            </a:extLst>
          </p:cNvPr>
          <p:cNvSpPr txBox="1"/>
          <p:nvPr/>
        </p:nvSpPr>
        <p:spPr>
          <a:xfrm>
            <a:off x="2506251" y="434752"/>
            <a:ext cx="7179497" cy="923330"/>
          </a:xfrm>
          <a:prstGeom prst="rect">
            <a:avLst/>
          </a:prstGeom>
          <a:noFill/>
        </p:spPr>
        <p:txBody>
          <a:bodyPr wrap="square" rtlCol="0">
            <a:spAutoFit/>
          </a:bodyPr>
          <a:lstStyle/>
          <a:p>
            <a:pPr algn="ctr"/>
            <a:r>
              <a:rPr lang="es-ES" sz="5400" b="1" dirty="0"/>
              <a:t>Windows 2.0</a:t>
            </a:r>
            <a:endParaRPr lang="es-CO" sz="5400" b="1" dirty="0"/>
          </a:p>
        </p:txBody>
      </p:sp>
      <p:sp>
        <p:nvSpPr>
          <p:cNvPr id="4" name="Rectángulo 3">
            <a:extLst>
              <a:ext uri="{FF2B5EF4-FFF2-40B4-BE49-F238E27FC236}">
                <a16:creationId xmlns:a16="http://schemas.microsoft.com/office/drawing/2014/main" id="{0A15C798-0BEC-4935-BABE-8C93A0746DF0}"/>
              </a:ext>
            </a:extLst>
          </p:cNvPr>
          <p:cNvSpPr/>
          <p:nvPr/>
        </p:nvSpPr>
        <p:spPr>
          <a:xfrm>
            <a:off x="5666200" y="1639097"/>
            <a:ext cx="6144800" cy="467937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dirty="0"/>
          </a:p>
        </p:txBody>
      </p:sp>
      <p:sp>
        <p:nvSpPr>
          <p:cNvPr id="7" name="CuadroTexto 6">
            <a:extLst>
              <a:ext uri="{FF2B5EF4-FFF2-40B4-BE49-F238E27FC236}">
                <a16:creationId xmlns:a16="http://schemas.microsoft.com/office/drawing/2014/main" id="{881A34E1-036B-4AA0-87D1-AC42F41B3A29}"/>
              </a:ext>
            </a:extLst>
          </p:cNvPr>
          <p:cNvSpPr txBox="1"/>
          <p:nvPr/>
        </p:nvSpPr>
        <p:spPr>
          <a:xfrm>
            <a:off x="5666199" y="1639097"/>
            <a:ext cx="6144801" cy="4524315"/>
          </a:xfrm>
          <a:prstGeom prst="rect">
            <a:avLst/>
          </a:prstGeom>
          <a:noFill/>
        </p:spPr>
        <p:txBody>
          <a:bodyPr wrap="square" rtlCol="0">
            <a:spAutoFit/>
          </a:bodyPr>
          <a:lstStyle/>
          <a:p>
            <a:pPr algn="just"/>
            <a:r>
              <a:rPr lang="es-ES" dirty="0"/>
              <a:t>Windows 2.0 es una versión del entorno operativo obsoleto creado por Microsoft con una interfaz gráfica de usuario de 16 bits, que fue lanzado en 1987 y es el sucesor de Microsoft Windows 1.0.</a:t>
            </a:r>
          </a:p>
          <a:p>
            <a:pPr algn="just"/>
            <a:endParaRPr lang="es-ES" dirty="0"/>
          </a:p>
          <a:p>
            <a:pPr algn="just"/>
            <a:r>
              <a:rPr lang="es-ES" dirty="0"/>
              <a:t>Windows 2.0 fue un poco más popular que la versión inicial, gran parte de esa popularidad se debió a que incluía nuevas aplicaciones gráficas como Microsoft Excel y Microsoft Word para Windows. Estas podían cargarse desde MS-DOS y ejecutar Windows a la vez que el programa, y cerrar Windows al salir de ellas.</a:t>
            </a:r>
          </a:p>
          <a:p>
            <a:pPr algn="just"/>
            <a:endParaRPr lang="es-ES" dirty="0"/>
          </a:p>
          <a:p>
            <a:pPr algn="just"/>
            <a:r>
              <a:rPr lang="es-ES" dirty="0"/>
              <a:t>Dejó de recibir soporte el 31 de diciembre de 2001, durando 14 años .</a:t>
            </a:r>
          </a:p>
          <a:p>
            <a:pPr algn="just"/>
            <a:endParaRPr lang="es-ES" dirty="0"/>
          </a:p>
        </p:txBody>
      </p:sp>
      <p:pic>
        <p:nvPicPr>
          <p:cNvPr id="6" name="Imagen 5">
            <a:extLst>
              <a:ext uri="{FF2B5EF4-FFF2-40B4-BE49-F238E27FC236}">
                <a16:creationId xmlns:a16="http://schemas.microsoft.com/office/drawing/2014/main" id="{6AD65091-81D8-4EE0-9418-98B96B623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871852"/>
            <a:ext cx="5073396" cy="3805047"/>
          </a:xfrm>
          <a:prstGeom prst="rect">
            <a:avLst/>
          </a:prstGeom>
        </p:spPr>
      </p:pic>
    </p:spTree>
    <p:extLst>
      <p:ext uri="{BB962C8B-B14F-4D97-AF65-F5344CB8AC3E}">
        <p14:creationId xmlns:p14="http://schemas.microsoft.com/office/powerpoint/2010/main" val="615853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654</TotalTime>
  <Words>3986</Words>
  <Application>Microsoft Office PowerPoint</Application>
  <PresentationFormat>Panorámica</PresentationFormat>
  <Paragraphs>261</Paragraphs>
  <Slides>39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39</vt:i4>
      </vt:variant>
    </vt:vector>
  </HeadingPairs>
  <TitlesOfParts>
    <vt:vector size="43" baseType="lpstr">
      <vt:lpstr>Arial</vt:lpstr>
      <vt:lpstr>Century Gothic</vt:lpstr>
      <vt:lpstr>Wingdings 3</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Alejo</dc:creator>
  <cp:lastModifiedBy>Alejandro Giraldo Herrera</cp:lastModifiedBy>
  <cp:revision>46</cp:revision>
  <dcterms:created xsi:type="dcterms:W3CDTF">2021-03-05T12:03:15Z</dcterms:created>
  <dcterms:modified xsi:type="dcterms:W3CDTF">2021-03-09T14:50:52Z</dcterms:modified>
</cp:coreProperties>
</file>